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90" r:id="rId2"/>
    <p:sldId id="320" r:id="rId3"/>
    <p:sldId id="321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11" r:id="rId21"/>
    <p:sldId id="313" r:id="rId22"/>
    <p:sldId id="314" r:id="rId23"/>
    <p:sldId id="315" r:id="rId24"/>
    <p:sldId id="316" r:id="rId25"/>
    <p:sldId id="317" r:id="rId26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456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215C3-187D-4661-9388-6507807FC197}" type="datetimeFigureOut">
              <a:rPr lang="en-US" smtClean="0"/>
              <a:t>18-Sep-25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68CBC-4F73-40C3-A291-7E3E00C3B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2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2BA7A-A1C6-445C-9262-958E77752C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0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06598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1182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18-Sep-25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4A3B8"/>
                </a:solidFill>
                <a:latin typeface="Tahoma"/>
                <a:cs typeface="Tahoma"/>
              </a:defRPr>
            </a:lvl1pPr>
          </a:lstStyle>
          <a:p>
            <a:pPr marL="13462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20" dirty="0">
                <a:latin typeface="Tahoma"/>
                <a:cs typeface="Tahoma"/>
              </a:rPr>
              <a:t>‹#›</a:t>
            </a:fld>
            <a:endParaRPr b="1" spc="20" dirty="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06598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1182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18-Sep-25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4A3B8"/>
                </a:solidFill>
                <a:latin typeface="Tahoma"/>
                <a:cs typeface="Tahoma"/>
              </a:defRPr>
            </a:lvl1pPr>
          </a:lstStyle>
          <a:p>
            <a:pPr marL="13462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20" dirty="0">
                <a:latin typeface="Tahoma"/>
                <a:cs typeface="Tahoma"/>
              </a:rPr>
              <a:t>‹#›</a:t>
            </a:fld>
            <a:endParaRPr b="1" spc="20" dirty="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06598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23351" y="2253615"/>
            <a:ext cx="6663690" cy="673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F172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197451" y="2253615"/>
            <a:ext cx="6774815" cy="520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F172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18-Sep-25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4A3B8"/>
                </a:solidFill>
                <a:latin typeface="Tahoma"/>
                <a:cs typeface="Tahoma"/>
              </a:defRPr>
            </a:lvl1pPr>
          </a:lstStyle>
          <a:p>
            <a:pPr marL="13462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20" dirty="0">
                <a:latin typeface="Tahoma"/>
                <a:cs typeface="Tahoma"/>
              </a:rPr>
              <a:t>‹#›</a:t>
            </a:fld>
            <a:endParaRPr b="1" spc="20" dirty="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18" cy="102857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06598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18-Sep-25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4A3B8"/>
                </a:solidFill>
                <a:latin typeface="Tahoma"/>
                <a:cs typeface="Tahoma"/>
              </a:defRPr>
            </a:lvl1pPr>
          </a:lstStyle>
          <a:p>
            <a:pPr marL="13462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20" dirty="0">
                <a:latin typeface="Tahoma"/>
                <a:cs typeface="Tahoma"/>
              </a:rPr>
              <a:t>‹#›</a:t>
            </a:fld>
            <a:endParaRPr b="1" spc="20" dirty="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18-Sep-25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4A3B8"/>
                </a:solidFill>
                <a:latin typeface="Tahoma"/>
                <a:cs typeface="Tahoma"/>
              </a:defRPr>
            </a:lvl1pPr>
          </a:lstStyle>
          <a:p>
            <a:pPr marL="13462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20" dirty="0">
                <a:latin typeface="Tahoma"/>
                <a:cs typeface="Tahoma"/>
              </a:rPr>
              <a:t>‹#›</a:t>
            </a:fld>
            <a:endParaRPr b="1" spc="20" dirty="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6500" y="873252"/>
            <a:ext cx="14933930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06598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2304" y="2131567"/>
            <a:ext cx="10855325" cy="466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1182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18-Sep-25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87748" y="9701244"/>
            <a:ext cx="6563359" cy="242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94A3B8"/>
                </a:solidFill>
                <a:latin typeface="Tahoma"/>
                <a:cs typeface="Tahoma"/>
              </a:defRPr>
            </a:lvl1pPr>
          </a:lstStyle>
          <a:p>
            <a:pPr marL="13462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20" dirty="0">
                <a:latin typeface="Tahoma"/>
                <a:cs typeface="Tahoma"/>
              </a:rPr>
              <a:t>‹#›</a:t>
            </a:fld>
            <a:endParaRPr b="1" spc="20" dirty="0">
              <a:latin typeface="Tahoma"/>
              <a:cs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urikulum@kemdikbud.go.id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6500" y="2581768"/>
            <a:ext cx="98615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1" spc="180" dirty="0">
                <a:solidFill>
                  <a:srgbClr val="7DD3FC"/>
                </a:solidFill>
                <a:latin typeface="Tahoma"/>
                <a:cs typeface="Tahoma"/>
              </a:rPr>
              <a:t>04</a:t>
            </a:r>
            <a:endParaRPr sz="5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6500" y="3379836"/>
            <a:ext cx="7650480" cy="455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9000" spc="-320" dirty="0">
                <a:solidFill>
                  <a:srgbClr val="FFFFFF"/>
                </a:solidFill>
              </a:rPr>
              <a:t>Implementasi </a:t>
            </a:r>
            <a:r>
              <a:rPr sz="9000" spc="-275" dirty="0" err="1">
                <a:solidFill>
                  <a:srgbClr val="FFFFFF"/>
                </a:solidFill>
              </a:rPr>
              <a:t>Pembelajaran</a:t>
            </a:r>
            <a:r>
              <a:rPr sz="9000" spc="-275" dirty="0">
                <a:solidFill>
                  <a:srgbClr val="FFFFFF"/>
                </a:solidFill>
              </a:rPr>
              <a:t> </a:t>
            </a:r>
            <a:r>
              <a:rPr sz="9000" spc="-10" dirty="0" err="1" smtClean="0">
                <a:solidFill>
                  <a:srgbClr val="FFFFFF"/>
                </a:solidFill>
              </a:rPr>
              <a:t>Mendalam</a:t>
            </a:r>
            <a:endParaRPr sz="9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70" dirty="0">
                <a:solidFill>
                  <a:srgbClr val="0DA5E9"/>
                </a:solidFill>
              </a:rPr>
              <a:t>Contoh</a:t>
            </a:r>
            <a:r>
              <a:rPr sz="4600" spc="-210" dirty="0">
                <a:solidFill>
                  <a:srgbClr val="0DA5E9"/>
                </a:solidFill>
              </a:rPr>
              <a:t> </a:t>
            </a:r>
            <a:r>
              <a:rPr sz="4600" spc="-110" dirty="0">
                <a:solidFill>
                  <a:srgbClr val="0DA5E9"/>
                </a:solidFill>
              </a:rPr>
              <a:t>Pelaksanaan</a:t>
            </a:r>
            <a:r>
              <a:rPr sz="4600" spc="-175" dirty="0">
                <a:solidFill>
                  <a:srgbClr val="0DA5E9"/>
                </a:solidFill>
              </a:rPr>
              <a:t> </a:t>
            </a:r>
            <a:r>
              <a:rPr sz="4600" dirty="0">
                <a:solidFill>
                  <a:srgbClr val="0368A1"/>
                </a:solidFill>
              </a:rPr>
              <a:t>PM</a:t>
            </a:r>
            <a:r>
              <a:rPr sz="4600" spc="-210" dirty="0">
                <a:solidFill>
                  <a:srgbClr val="0368A1"/>
                </a:solidFill>
              </a:rPr>
              <a:t> </a:t>
            </a:r>
            <a:r>
              <a:rPr sz="4600" spc="-50" dirty="0">
                <a:solidFill>
                  <a:srgbClr val="0368A1"/>
                </a:solidFill>
              </a:rPr>
              <a:t>pada</a:t>
            </a:r>
            <a:r>
              <a:rPr sz="4600" spc="-204" dirty="0">
                <a:solidFill>
                  <a:srgbClr val="0368A1"/>
                </a:solidFill>
              </a:rPr>
              <a:t> </a:t>
            </a:r>
            <a:r>
              <a:rPr sz="4600" spc="-105" dirty="0">
                <a:solidFill>
                  <a:srgbClr val="0368A1"/>
                </a:solidFill>
              </a:rPr>
              <a:t>Mata</a:t>
            </a:r>
            <a:r>
              <a:rPr sz="4600" spc="-210" dirty="0">
                <a:solidFill>
                  <a:srgbClr val="0368A1"/>
                </a:solidFill>
              </a:rPr>
              <a:t> </a:t>
            </a:r>
            <a:r>
              <a:rPr sz="4600" spc="-120" dirty="0">
                <a:solidFill>
                  <a:srgbClr val="0368A1"/>
                </a:solidFill>
              </a:rPr>
              <a:t>Pelajaran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16655329" y="1020318"/>
            <a:ext cx="55054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459" dirty="0">
                <a:solidFill>
                  <a:srgbClr val="065985"/>
                </a:solidFill>
                <a:latin typeface="Tahoma"/>
                <a:cs typeface="Tahoma"/>
              </a:rPr>
              <a:t>1/2</a:t>
            </a:r>
            <a:endParaRPr sz="29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9200" y="2276475"/>
            <a:ext cx="914400" cy="914400"/>
            <a:chOff x="1219200" y="2276475"/>
            <a:chExt cx="914400" cy="914400"/>
          </a:xfrm>
        </p:grpSpPr>
        <p:sp>
          <p:nvSpPr>
            <p:cNvPr id="5" name="object 5"/>
            <p:cNvSpPr/>
            <p:nvPr/>
          </p:nvSpPr>
          <p:spPr>
            <a:xfrm>
              <a:off x="1219200" y="2276475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914399"/>
                  </a:move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6"/>
                  </a:lnTo>
                  <a:lnTo>
                    <a:pt x="0" y="457199"/>
                  </a:ln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8789" y="2918"/>
                  </a:lnTo>
                  <a:lnTo>
                    <a:pt x="559322" y="11549"/>
                  </a:lnTo>
                  <a:lnTo>
                    <a:pt x="608352" y="25708"/>
                  </a:lnTo>
                  <a:lnTo>
                    <a:pt x="655431" y="45208"/>
                  </a:lnTo>
                  <a:lnTo>
                    <a:pt x="700112" y="69866"/>
                  </a:lnTo>
                  <a:lnTo>
                    <a:pt x="741947" y="99495"/>
                  </a:lnTo>
                  <a:lnTo>
                    <a:pt x="780489" y="133910"/>
                  </a:lnTo>
                  <a:lnTo>
                    <a:pt x="814904" y="172452"/>
                  </a:lnTo>
                  <a:lnTo>
                    <a:pt x="844534" y="214288"/>
                  </a:lnTo>
                  <a:lnTo>
                    <a:pt x="869191" y="258969"/>
                  </a:lnTo>
                  <a:lnTo>
                    <a:pt x="888692" y="306048"/>
                  </a:lnTo>
                  <a:lnTo>
                    <a:pt x="902851" y="355078"/>
                  </a:lnTo>
                  <a:lnTo>
                    <a:pt x="911482" y="405611"/>
                  </a:lnTo>
                  <a:lnTo>
                    <a:pt x="914400" y="457199"/>
                  </a:lnTo>
                  <a:lnTo>
                    <a:pt x="912040" y="503946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1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8" y="748021"/>
                  </a:lnTo>
                  <a:lnTo>
                    <a:pt x="780489" y="780489"/>
                  </a:lnTo>
                  <a:lnTo>
                    <a:pt x="748022" y="809997"/>
                  </a:lnTo>
                  <a:lnTo>
                    <a:pt x="712825" y="836317"/>
                  </a:lnTo>
                  <a:lnTo>
                    <a:pt x="675129" y="859218"/>
                  </a:lnTo>
                  <a:lnTo>
                    <a:pt x="635163" y="878470"/>
                  </a:lnTo>
                  <a:lnTo>
                    <a:pt x="593157" y="893845"/>
                  </a:lnTo>
                  <a:lnTo>
                    <a:pt x="549342" y="905111"/>
                  </a:lnTo>
                  <a:lnTo>
                    <a:pt x="503946" y="912039"/>
                  </a:lnTo>
                  <a:lnTo>
                    <a:pt x="457200" y="914399"/>
                  </a:lnTo>
                  <a:close/>
                </a:path>
              </a:pathLst>
            </a:custGeom>
            <a:solidFill>
              <a:srgbClr val="0DA5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6591" y="2452785"/>
              <a:ext cx="450977" cy="56178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06500" y="3204804"/>
            <a:ext cx="4920615" cy="5015865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sz="3700" b="1" spc="-10" dirty="0">
                <a:solidFill>
                  <a:srgbClr val="065985"/>
                </a:solidFill>
                <a:latin typeface="Tahoma"/>
                <a:cs typeface="Tahoma"/>
              </a:rPr>
              <a:t>Agama</a:t>
            </a:r>
            <a:endParaRPr sz="3700">
              <a:latin typeface="Tahoma"/>
              <a:cs typeface="Tahoma"/>
            </a:endParaRPr>
          </a:p>
          <a:p>
            <a:pPr marL="12700" marR="175260">
              <a:lnSpc>
                <a:spcPct val="120000"/>
              </a:lnSpc>
              <a:spcBef>
                <a:spcPts val="380"/>
              </a:spcBef>
            </a:pP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agama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yang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berfokus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pada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pengembangan</a:t>
            </a:r>
            <a:r>
              <a:rPr sz="1900" spc="16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spiritual,</a:t>
            </a:r>
            <a:r>
              <a:rPr sz="1900" spc="17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karakter,</a:t>
            </a:r>
            <a:r>
              <a:rPr sz="1900" spc="17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akhlak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dan</a:t>
            </a:r>
            <a:r>
              <a:rPr sz="1900" spc="-2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atau</a:t>
            </a:r>
            <a:r>
              <a:rPr sz="1900" spc="-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334155"/>
                </a:solidFill>
                <a:latin typeface="Tahoma"/>
                <a:cs typeface="Tahoma"/>
              </a:rPr>
              <a:t>moral</a:t>
            </a:r>
            <a:r>
              <a:rPr sz="1800" spc="2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melalui</a:t>
            </a:r>
            <a:r>
              <a:rPr sz="1900" spc="-2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penanaman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keyakinan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dan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nilai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agama,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serta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penerapannya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dalam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kehidupan</a:t>
            </a:r>
            <a:endParaRPr sz="190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</a:pP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sehari-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hari.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Contoh: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b="1" i="1" spc="-190" dirty="0">
                <a:solidFill>
                  <a:srgbClr val="334155"/>
                </a:solidFill>
                <a:latin typeface="Verdana"/>
                <a:cs typeface="Verdana"/>
              </a:rPr>
              <a:t>ExpcricnЧial</a:t>
            </a:r>
            <a:r>
              <a:rPr sz="1900" b="1" i="1" spc="-105" dirty="0">
                <a:solidFill>
                  <a:srgbClr val="334155"/>
                </a:solidFill>
                <a:latin typeface="Verdana"/>
                <a:cs typeface="Verdana"/>
              </a:rPr>
              <a:t> </a:t>
            </a:r>
            <a:r>
              <a:rPr sz="1900" b="1" i="1" spc="-60" dirty="0">
                <a:solidFill>
                  <a:srgbClr val="334155"/>
                </a:solidFill>
                <a:latin typeface="Verdana"/>
                <a:cs typeface="Verdana"/>
              </a:rPr>
              <a:t>Lcarning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yang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mengajarkan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nilai-nilai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agama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melalui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pengalaman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kehidupan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sehari-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sehari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seperti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peserta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didik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diberikan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isu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20" dirty="0">
                <a:solidFill>
                  <a:srgbClr val="334155"/>
                </a:solidFill>
                <a:latin typeface="Tahoma"/>
                <a:cs typeface="Tahoma"/>
              </a:rPr>
              <a:t>atau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realita</a:t>
            </a:r>
            <a:r>
              <a:rPr sz="1900" spc="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kenakalan</a:t>
            </a:r>
            <a:r>
              <a:rPr sz="1900" spc="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remaja,</a:t>
            </a:r>
            <a:r>
              <a:rPr sz="1900" spc="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kemudian</a:t>
            </a:r>
            <a:r>
              <a:rPr sz="1900" spc="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diminta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untuk</a:t>
            </a:r>
            <a:r>
              <a:rPr sz="1900" spc="1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mencermati</a:t>
            </a:r>
            <a:r>
              <a:rPr sz="1900" spc="1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dan</a:t>
            </a:r>
            <a:r>
              <a:rPr sz="1900" spc="114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mengajukan</a:t>
            </a:r>
            <a:r>
              <a:rPr sz="1900" spc="1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solusi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berdasarkan</a:t>
            </a:r>
            <a:r>
              <a:rPr sz="1900" spc="19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nilai-nilai</a:t>
            </a:r>
            <a:r>
              <a:rPr sz="1900" spc="19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agama.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96081" y="2276475"/>
            <a:ext cx="914400" cy="914400"/>
            <a:chOff x="6696081" y="2276475"/>
            <a:chExt cx="914400" cy="914400"/>
          </a:xfrm>
        </p:grpSpPr>
        <p:sp>
          <p:nvSpPr>
            <p:cNvPr id="9" name="object 9"/>
            <p:cNvSpPr/>
            <p:nvPr/>
          </p:nvSpPr>
          <p:spPr>
            <a:xfrm>
              <a:off x="6696081" y="2276475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914399"/>
                  </a:move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6"/>
                  </a:lnTo>
                  <a:lnTo>
                    <a:pt x="0" y="457199"/>
                  </a:ln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8789" y="2918"/>
                  </a:lnTo>
                  <a:lnTo>
                    <a:pt x="559322" y="11549"/>
                  </a:lnTo>
                  <a:lnTo>
                    <a:pt x="608352" y="25708"/>
                  </a:lnTo>
                  <a:lnTo>
                    <a:pt x="655431" y="45208"/>
                  </a:lnTo>
                  <a:lnTo>
                    <a:pt x="700112" y="69866"/>
                  </a:lnTo>
                  <a:lnTo>
                    <a:pt x="741947" y="99495"/>
                  </a:lnTo>
                  <a:lnTo>
                    <a:pt x="780489" y="133910"/>
                  </a:lnTo>
                  <a:lnTo>
                    <a:pt x="814904" y="172452"/>
                  </a:lnTo>
                  <a:lnTo>
                    <a:pt x="844533" y="214288"/>
                  </a:lnTo>
                  <a:lnTo>
                    <a:pt x="869191" y="258969"/>
                  </a:lnTo>
                  <a:lnTo>
                    <a:pt x="888692" y="306048"/>
                  </a:lnTo>
                  <a:lnTo>
                    <a:pt x="902851" y="355078"/>
                  </a:lnTo>
                  <a:lnTo>
                    <a:pt x="911482" y="405611"/>
                  </a:lnTo>
                  <a:lnTo>
                    <a:pt x="914400" y="457199"/>
                  </a:lnTo>
                  <a:lnTo>
                    <a:pt x="912040" y="503946"/>
                  </a:lnTo>
                  <a:lnTo>
                    <a:pt x="905112" y="549341"/>
                  </a:lnTo>
                  <a:lnTo>
                    <a:pt x="893845" y="593157"/>
                  </a:lnTo>
                  <a:lnTo>
                    <a:pt x="878471" y="635162"/>
                  </a:lnTo>
                  <a:lnTo>
                    <a:pt x="859219" y="675128"/>
                  </a:lnTo>
                  <a:lnTo>
                    <a:pt x="836318" y="712824"/>
                  </a:lnTo>
                  <a:lnTo>
                    <a:pt x="809998" y="748021"/>
                  </a:lnTo>
                  <a:lnTo>
                    <a:pt x="780490" y="780489"/>
                  </a:lnTo>
                  <a:lnTo>
                    <a:pt x="748022" y="809997"/>
                  </a:lnTo>
                  <a:lnTo>
                    <a:pt x="712825" y="836317"/>
                  </a:lnTo>
                  <a:lnTo>
                    <a:pt x="675129" y="859218"/>
                  </a:lnTo>
                  <a:lnTo>
                    <a:pt x="635163" y="878470"/>
                  </a:lnTo>
                  <a:lnTo>
                    <a:pt x="593158" y="893845"/>
                  </a:lnTo>
                  <a:lnTo>
                    <a:pt x="549342" y="905111"/>
                  </a:lnTo>
                  <a:lnTo>
                    <a:pt x="503946" y="912039"/>
                  </a:lnTo>
                  <a:lnTo>
                    <a:pt x="457200" y="914399"/>
                  </a:lnTo>
                  <a:close/>
                </a:path>
              </a:pathLst>
            </a:custGeom>
            <a:solidFill>
              <a:srgbClr val="0DA5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6554" y="2454276"/>
              <a:ext cx="533465" cy="54603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683381" y="3204804"/>
            <a:ext cx="4875530" cy="5015865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sz="3700" b="1" spc="-110" dirty="0">
                <a:solidFill>
                  <a:srgbClr val="065985"/>
                </a:solidFill>
                <a:latin typeface="Tahoma"/>
                <a:cs typeface="Tahoma"/>
              </a:rPr>
              <a:t>Pendidikan</a:t>
            </a:r>
            <a:r>
              <a:rPr sz="3700" b="1" spc="-125" dirty="0">
                <a:solidFill>
                  <a:srgbClr val="065985"/>
                </a:solidFill>
                <a:latin typeface="Tahoma"/>
                <a:cs typeface="Tahoma"/>
              </a:rPr>
              <a:t> </a:t>
            </a:r>
            <a:r>
              <a:rPr sz="3700" b="1" spc="-10" dirty="0">
                <a:solidFill>
                  <a:srgbClr val="065985"/>
                </a:solidFill>
                <a:latin typeface="Tahoma"/>
                <a:cs typeface="Tahoma"/>
              </a:rPr>
              <a:t>Pancasila</a:t>
            </a:r>
            <a:endParaRPr sz="370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  <a:spcBef>
                <a:spcPts val="380"/>
              </a:spcBef>
              <a:tabLst>
                <a:tab pos="1654175" algn="l"/>
                <a:tab pos="2324100" algn="l"/>
              </a:tabLst>
            </a:pP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yang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	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membentuk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peserta didik</a:t>
            </a:r>
            <a:r>
              <a:rPr sz="1900" spc="-6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menjadi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	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warga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negara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yang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baik,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bertanggung</a:t>
            </a:r>
            <a:r>
              <a:rPr sz="1900" spc="1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jawab,</a:t>
            </a:r>
            <a:r>
              <a:rPr sz="1900" spc="16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memiliki</a:t>
            </a:r>
            <a:r>
              <a:rPr sz="1900" spc="1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kesadaran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terhadap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hak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serta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kewajibannya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dalam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kehidupan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334155"/>
                </a:solidFill>
                <a:latin typeface="Tahoma"/>
                <a:cs typeface="Tahoma"/>
              </a:rPr>
              <a:t>berbangsa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dan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bernegara,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334155"/>
                </a:solidFill>
                <a:latin typeface="Tahoma"/>
                <a:cs typeface="Tahoma"/>
              </a:rPr>
              <a:t>dan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mampu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berpartisipasi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dalam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kehidupan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bermasyarakat,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contoh: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b="1" spc="-35" dirty="0">
                <a:solidFill>
                  <a:srgbClr val="334155"/>
                </a:solidFill>
                <a:latin typeface="Tahoma"/>
                <a:cs typeface="Tahoma"/>
              </a:rPr>
              <a:t>Studi</a:t>
            </a:r>
            <a:r>
              <a:rPr sz="1900" b="1" spc="-2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b="1" dirty="0">
                <a:solidFill>
                  <a:srgbClr val="334155"/>
                </a:solidFill>
                <a:latin typeface="Tahoma"/>
                <a:cs typeface="Tahoma"/>
              </a:rPr>
              <a:t>Kasus</a:t>
            </a:r>
            <a:r>
              <a:rPr sz="1900" b="1" spc="9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yang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memberikan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peserta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didik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untuk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menyelesaikan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permasalahan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334155"/>
                </a:solidFill>
                <a:latin typeface="Tahoma"/>
                <a:cs typeface="Tahoma"/>
              </a:rPr>
              <a:t>pada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isu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sosial,</a:t>
            </a:r>
            <a:r>
              <a:rPr sz="1900" spc="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politik,</a:t>
            </a:r>
            <a:r>
              <a:rPr sz="1900" spc="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atau</a:t>
            </a:r>
            <a:r>
              <a:rPr sz="1900" spc="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hukum</a:t>
            </a:r>
            <a:r>
              <a:rPr sz="1900" spc="2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dengan</a:t>
            </a:r>
            <a:r>
              <a:rPr sz="1900" spc="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mencari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solusi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berdasarkan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prinsip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demokrasi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334155"/>
                </a:solidFill>
                <a:latin typeface="Tahoma"/>
                <a:cs typeface="Tahoma"/>
              </a:rPr>
              <a:t>dan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Pancasila.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172961" y="2276475"/>
            <a:ext cx="914400" cy="914400"/>
            <a:chOff x="12172961" y="2276475"/>
            <a:chExt cx="914400" cy="914400"/>
          </a:xfrm>
        </p:grpSpPr>
        <p:sp>
          <p:nvSpPr>
            <p:cNvPr id="13" name="object 13"/>
            <p:cNvSpPr/>
            <p:nvPr/>
          </p:nvSpPr>
          <p:spPr>
            <a:xfrm>
              <a:off x="12172961" y="2276475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914399"/>
                  </a:move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6"/>
                  </a:lnTo>
                  <a:lnTo>
                    <a:pt x="0" y="457199"/>
                  </a:ln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8789" y="2918"/>
                  </a:lnTo>
                  <a:lnTo>
                    <a:pt x="559322" y="11549"/>
                  </a:lnTo>
                  <a:lnTo>
                    <a:pt x="608352" y="25708"/>
                  </a:lnTo>
                  <a:lnTo>
                    <a:pt x="655431" y="45208"/>
                  </a:lnTo>
                  <a:lnTo>
                    <a:pt x="700112" y="69866"/>
                  </a:lnTo>
                  <a:lnTo>
                    <a:pt x="741947" y="99495"/>
                  </a:lnTo>
                  <a:lnTo>
                    <a:pt x="780489" y="133910"/>
                  </a:lnTo>
                  <a:lnTo>
                    <a:pt x="814904" y="172452"/>
                  </a:lnTo>
                  <a:lnTo>
                    <a:pt x="844533" y="214288"/>
                  </a:lnTo>
                  <a:lnTo>
                    <a:pt x="869191" y="258969"/>
                  </a:lnTo>
                  <a:lnTo>
                    <a:pt x="888692" y="306048"/>
                  </a:lnTo>
                  <a:lnTo>
                    <a:pt x="902851" y="355078"/>
                  </a:lnTo>
                  <a:lnTo>
                    <a:pt x="911482" y="405611"/>
                  </a:lnTo>
                  <a:lnTo>
                    <a:pt x="914400" y="457199"/>
                  </a:lnTo>
                  <a:lnTo>
                    <a:pt x="912040" y="503946"/>
                  </a:lnTo>
                  <a:lnTo>
                    <a:pt x="905112" y="549341"/>
                  </a:lnTo>
                  <a:lnTo>
                    <a:pt x="893845" y="593157"/>
                  </a:lnTo>
                  <a:lnTo>
                    <a:pt x="878471" y="635162"/>
                  </a:lnTo>
                  <a:lnTo>
                    <a:pt x="859219" y="675128"/>
                  </a:lnTo>
                  <a:lnTo>
                    <a:pt x="836318" y="712824"/>
                  </a:lnTo>
                  <a:lnTo>
                    <a:pt x="809998" y="748021"/>
                  </a:lnTo>
                  <a:lnTo>
                    <a:pt x="780489" y="780489"/>
                  </a:lnTo>
                  <a:lnTo>
                    <a:pt x="748022" y="809997"/>
                  </a:lnTo>
                  <a:lnTo>
                    <a:pt x="712825" y="836317"/>
                  </a:lnTo>
                  <a:lnTo>
                    <a:pt x="675129" y="859218"/>
                  </a:lnTo>
                  <a:lnTo>
                    <a:pt x="635163" y="878470"/>
                  </a:lnTo>
                  <a:lnTo>
                    <a:pt x="593157" y="893845"/>
                  </a:lnTo>
                  <a:lnTo>
                    <a:pt x="549342" y="905111"/>
                  </a:lnTo>
                  <a:lnTo>
                    <a:pt x="503946" y="912039"/>
                  </a:lnTo>
                  <a:lnTo>
                    <a:pt x="457200" y="914399"/>
                  </a:lnTo>
                  <a:close/>
                </a:path>
              </a:pathLst>
            </a:custGeom>
            <a:solidFill>
              <a:srgbClr val="0DA5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01562" y="2505075"/>
              <a:ext cx="457199" cy="45714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2160261" y="3204804"/>
            <a:ext cx="4824730" cy="4320540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sz="3700" b="1" spc="-30" dirty="0">
                <a:solidFill>
                  <a:srgbClr val="065985"/>
                </a:solidFill>
                <a:latin typeface="Tahoma"/>
                <a:cs typeface="Tahoma"/>
              </a:rPr>
              <a:t>Matematika</a:t>
            </a:r>
            <a:endParaRPr sz="370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  <a:spcBef>
                <a:spcPts val="380"/>
              </a:spcBef>
            </a:pP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r>
              <a:rPr sz="1900" spc="-2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yang</a:t>
            </a:r>
            <a:r>
              <a:rPr sz="1900" spc="-2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mengembangkan</a:t>
            </a:r>
            <a:r>
              <a:rPr sz="1900" spc="-2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pola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pikir</a:t>
            </a:r>
            <a:r>
              <a:rPr sz="1900" spc="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logis,</a:t>
            </a:r>
            <a:r>
              <a:rPr sz="1900" spc="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334155"/>
                </a:solidFill>
                <a:latin typeface="Tahoma"/>
                <a:cs typeface="Tahoma"/>
              </a:rPr>
              <a:t>pemecahan</a:t>
            </a:r>
            <a:r>
              <a:rPr sz="1900" spc="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masalah,</a:t>
            </a:r>
            <a:r>
              <a:rPr sz="1900" spc="1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334155"/>
                </a:solidFill>
                <a:latin typeface="Tahoma"/>
                <a:cs typeface="Tahoma"/>
              </a:rPr>
              <a:t>dan </a:t>
            </a:r>
            <a:r>
              <a:rPr sz="1900" spc="10" dirty="0">
                <a:solidFill>
                  <a:srgbClr val="334155"/>
                </a:solidFill>
                <a:latin typeface="Tahoma"/>
                <a:cs typeface="Tahoma"/>
              </a:rPr>
              <a:t>keterampilan</a:t>
            </a:r>
            <a:r>
              <a:rPr sz="1900" spc="16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10" dirty="0">
                <a:solidFill>
                  <a:srgbClr val="334155"/>
                </a:solidFill>
                <a:latin typeface="Tahoma"/>
                <a:cs typeface="Tahoma"/>
              </a:rPr>
              <a:t>analitis</a:t>
            </a:r>
            <a:r>
              <a:rPr sz="1900" spc="16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dan</a:t>
            </a:r>
            <a:r>
              <a:rPr sz="1900" spc="16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komputatif,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contoh: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b="1" spc="-60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r>
              <a:rPr sz="1900" b="1" spc="-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b="1" dirty="0">
                <a:solidFill>
                  <a:srgbClr val="334155"/>
                </a:solidFill>
                <a:latin typeface="Tahoma"/>
                <a:cs typeface="Tahoma"/>
              </a:rPr>
              <a:t>Berbasis</a:t>
            </a:r>
            <a:r>
              <a:rPr sz="1900" b="1" spc="-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b="1" spc="-10" dirty="0">
                <a:solidFill>
                  <a:srgbClr val="334155"/>
                </a:solidFill>
                <a:latin typeface="Tahoma"/>
                <a:cs typeface="Tahoma"/>
              </a:rPr>
              <a:t>Masalah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yang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memberikan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peluang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peserta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didik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untuk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memecahkan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masalah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nyata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seperti </a:t>
            </a: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komposisi</a:t>
            </a:r>
            <a:r>
              <a:rPr sz="1900" spc="-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dan</a:t>
            </a:r>
            <a:r>
              <a:rPr sz="1900" spc="-2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nilai</a:t>
            </a:r>
            <a:r>
              <a:rPr sz="1900" spc="-2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kalori</a:t>
            </a:r>
            <a:r>
              <a:rPr sz="1900" spc="-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makanan</a:t>
            </a:r>
            <a:r>
              <a:rPr sz="1900" spc="-2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bergizi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dengan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menggunakan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334155"/>
                </a:solidFill>
                <a:latin typeface="Tahoma"/>
                <a:cs typeface="Tahoma"/>
              </a:rPr>
              <a:t>konsep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proporsi,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persentase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dan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pengukuran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untuk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makanan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sehat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dan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bergizi.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45" dirty="0">
                <a:latin typeface="Tahoma"/>
                <a:cs typeface="Tahoma"/>
              </a:rPr>
              <a:t>10</a:t>
            </a:fld>
            <a:endParaRPr b="1" spc="45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70" dirty="0">
                <a:solidFill>
                  <a:srgbClr val="0DA5E9"/>
                </a:solidFill>
              </a:rPr>
              <a:t>Contoh</a:t>
            </a:r>
            <a:r>
              <a:rPr sz="4600" spc="-210" dirty="0">
                <a:solidFill>
                  <a:srgbClr val="0DA5E9"/>
                </a:solidFill>
              </a:rPr>
              <a:t> </a:t>
            </a:r>
            <a:r>
              <a:rPr sz="4600" spc="-110" dirty="0">
                <a:solidFill>
                  <a:srgbClr val="0DA5E9"/>
                </a:solidFill>
              </a:rPr>
              <a:t>Pelaksanaan</a:t>
            </a:r>
            <a:r>
              <a:rPr sz="4600" spc="-175" dirty="0">
                <a:solidFill>
                  <a:srgbClr val="0DA5E9"/>
                </a:solidFill>
              </a:rPr>
              <a:t> </a:t>
            </a:r>
            <a:r>
              <a:rPr sz="4600" dirty="0">
                <a:solidFill>
                  <a:srgbClr val="0368A1"/>
                </a:solidFill>
              </a:rPr>
              <a:t>PM</a:t>
            </a:r>
            <a:r>
              <a:rPr sz="4600" spc="-210" dirty="0">
                <a:solidFill>
                  <a:srgbClr val="0368A1"/>
                </a:solidFill>
              </a:rPr>
              <a:t> </a:t>
            </a:r>
            <a:r>
              <a:rPr sz="4600" spc="-50" dirty="0">
                <a:solidFill>
                  <a:srgbClr val="0368A1"/>
                </a:solidFill>
              </a:rPr>
              <a:t>pada</a:t>
            </a:r>
            <a:r>
              <a:rPr sz="4600" spc="-204" dirty="0">
                <a:solidFill>
                  <a:srgbClr val="0368A1"/>
                </a:solidFill>
              </a:rPr>
              <a:t> </a:t>
            </a:r>
            <a:r>
              <a:rPr sz="4600" spc="-105" dirty="0">
                <a:solidFill>
                  <a:srgbClr val="0368A1"/>
                </a:solidFill>
              </a:rPr>
              <a:t>Mata</a:t>
            </a:r>
            <a:r>
              <a:rPr sz="4600" spc="-210" dirty="0">
                <a:solidFill>
                  <a:srgbClr val="0368A1"/>
                </a:solidFill>
              </a:rPr>
              <a:t> </a:t>
            </a:r>
            <a:r>
              <a:rPr sz="4600" spc="-120" dirty="0">
                <a:solidFill>
                  <a:srgbClr val="0368A1"/>
                </a:solidFill>
              </a:rPr>
              <a:t>Pelajaran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16581615" y="1020318"/>
            <a:ext cx="6242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210" dirty="0">
                <a:solidFill>
                  <a:srgbClr val="065985"/>
                </a:solidFill>
                <a:latin typeface="Tahoma"/>
                <a:cs typeface="Tahoma"/>
              </a:rPr>
              <a:t>2/2</a:t>
            </a:r>
            <a:endParaRPr sz="29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9200" y="2276475"/>
            <a:ext cx="914400" cy="914400"/>
            <a:chOff x="1219200" y="2276475"/>
            <a:chExt cx="914400" cy="914400"/>
          </a:xfrm>
        </p:grpSpPr>
        <p:sp>
          <p:nvSpPr>
            <p:cNvPr id="5" name="object 5"/>
            <p:cNvSpPr/>
            <p:nvPr/>
          </p:nvSpPr>
          <p:spPr>
            <a:xfrm>
              <a:off x="1219200" y="2276475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914399"/>
                  </a:move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6"/>
                  </a:lnTo>
                  <a:lnTo>
                    <a:pt x="0" y="457199"/>
                  </a:ln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8789" y="2918"/>
                  </a:lnTo>
                  <a:lnTo>
                    <a:pt x="559322" y="11549"/>
                  </a:lnTo>
                  <a:lnTo>
                    <a:pt x="608352" y="25708"/>
                  </a:lnTo>
                  <a:lnTo>
                    <a:pt x="655431" y="45208"/>
                  </a:lnTo>
                  <a:lnTo>
                    <a:pt x="700112" y="69866"/>
                  </a:lnTo>
                  <a:lnTo>
                    <a:pt x="741947" y="99495"/>
                  </a:lnTo>
                  <a:lnTo>
                    <a:pt x="780489" y="133910"/>
                  </a:lnTo>
                  <a:lnTo>
                    <a:pt x="814904" y="172452"/>
                  </a:lnTo>
                  <a:lnTo>
                    <a:pt x="844534" y="214288"/>
                  </a:lnTo>
                  <a:lnTo>
                    <a:pt x="869191" y="258969"/>
                  </a:lnTo>
                  <a:lnTo>
                    <a:pt x="888692" y="306048"/>
                  </a:lnTo>
                  <a:lnTo>
                    <a:pt x="902851" y="355078"/>
                  </a:lnTo>
                  <a:lnTo>
                    <a:pt x="911482" y="405611"/>
                  </a:lnTo>
                  <a:lnTo>
                    <a:pt x="914400" y="457199"/>
                  </a:lnTo>
                  <a:lnTo>
                    <a:pt x="912040" y="503946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1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8" y="748021"/>
                  </a:lnTo>
                  <a:lnTo>
                    <a:pt x="780489" y="780489"/>
                  </a:lnTo>
                  <a:lnTo>
                    <a:pt x="748022" y="809997"/>
                  </a:lnTo>
                  <a:lnTo>
                    <a:pt x="712825" y="836317"/>
                  </a:lnTo>
                  <a:lnTo>
                    <a:pt x="675129" y="859218"/>
                  </a:lnTo>
                  <a:lnTo>
                    <a:pt x="635163" y="878470"/>
                  </a:lnTo>
                  <a:lnTo>
                    <a:pt x="593157" y="893845"/>
                  </a:lnTo>
                  <a:lnTo>
                    <a:pt x="549342" y="905111"/>
                  </a:lnTo>
                  <a:lnTo>
                    <a:pt x="503946" y="912039"/>
                  </a:lnTo>
                  <a:lnTo>
                    <a:pt x="457200" y="914399"/>
                  </a:lnTo>
                  <a:close/>
                </a:path>
              </a:pathLst>
            </a:custGeom>
            <a:solidFill>
              <a:srgbClr val="0DA5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2398" y="2479650"/>
              <a:ext cx="507997" cy="50793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06500" y="3204804"/>
            <a:ext cx="4827270" cy="4667885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sz="3700" b="1" spc="-10" dirty="0">
                <a:solidFill>
                  <a:srgbClr val="065985"/>
                </a:solidFill>
                <a:latin typeface="Tahoma"/>
                <a:cs typeface="Tahoma"/>
              </a:rPr>
              <a:t>Bahasa</a:t>
            </a:r>
            <a:endParaRPr sz="370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  <a:spcBef>
                <a:spcPts val="380"/>
              </a:spcBef>
            </a:pP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yang</a:t>
            </a:r>
            <a:r>
              <a:rPr sz="1900" spc="-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mengembangkan </a:t>
            </a:r>
            <a:r>
              <a:rPr sz="1900" spc="10" dirty="0">
                <a:solidFill>
                  <a:srgbClr val="334155"/>
                </a:solidFill>
                <a:latin typeface="Tahoma"/>
                <a:cs typeface="Tahoma"/>
              </a:rPr>
              <a:t>keterampilan</a:t>
            </a:r>
            <a:r>
              <a:rPr sz="1900" spc="36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10" dirty="0">
                <a:solidFill>
                  <a:srgbClr val="334155"/>
                </a:solidFill>
                <a:latin typeface="Tahoma"/>
                <a:cs typeface="Tahoma"/>
              </a:rPr>
              <a:t>komunikasi,</a:t>
            </a:r>
            <a:r>
              <a:rPr sz="1900" spc="37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pemahaman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teks,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berpikir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kritis,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ekspresi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gagasan,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334155"/>
                </a:solidFill>
                <a:latin typeface="Tahoma"/>
                <a:cs typeface="Tahoma"/>
              </a:rPr>
              <a:t>dan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pemahaman</a:t>
            </a:r>
            <a:r>
              <a:rPr sz="1900" spc="-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budaya,</a:t>
            </a:r>
            <a:r>
              <a:rPr sz="1900" spc="-2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contoh: </a:t>
            </a:r>
            <a:r>
              <a:rPr sz="1900" b="1" spc="-60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r>
              <a:rPr sz="1900" b="1" spc="-10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b="1" dirty="0">
                <a:solidFill>
                  <a:srgbClr val="334155"/>
                </a:solidFill>
                <a:latin typeface="Tahoma"/>
                <a:cs typeface="Tahoma"/>
              </a:rPr>
              <a:t>Berbasis</a:t>
            </a:r>
            <a:r>
              <a:rPr sz="1900" b="1" spc="-10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b="1" spc="-105" dirty="0">
                <a:solidFill>
                  <a:srgbClr val="334155"/>
                </a:solidFill>
                <a:latin typeface="Tahoma"/>
                <a:cs typeface="Tahoma"/>
              </a:rPr>
              <a:t>Inkuiri</a:t>
            </a:r>
            <a:r>
              <a:rPr sz="1900" b="1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yang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memberikan</a:t>
            </a:r>
            <a:r>
              <a:rPr sz="1900" spc="-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kesempatan</a:t>
            </a:r>
            <a:r>
              <a:rPr sz="1900" spc="-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peserta</a:t>
            </a:r>
            <a:r>
              <a:rPr sz="1900" spc="-2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didik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mengeksplorasi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bahasa</a:t>
            </a:r>
            <a:r>
              <a:rPr sz="1900" spc="-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dengan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mengumpulkan,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mengolah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334155"/>
                </a:solidFill>
                <a:latin typeface="Tahoma"/>
                <a:cs typeface="Tahoma"/>
              </a:rPr>
              <a:t>dan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mengevaluasi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informasi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terkait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permasalahan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sosial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di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masyarakat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untuk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mendapatkan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pengetahuan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baru.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96081" y="2276475"/>
            <a:ext cx="914400" cy="914400"/>
            <a:chOff x="6696081" y="2276475"/>
            <a:chExt cx="914400" cy="914400"/>
          </a:xfrm>
        </p:grpSpPr>
        <p:sp>
          <p:nvSpPr>
            <p:cNvPr id="9" name="object 9"/>
            <p:cNvSpPr/>
            <p:nvPr/>
          </p:nvSpPr>
          <p:spPr>
            <a:xfrm>
              <a:off x="6696081" y="2276475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914399"/>
                  </a:move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6"/>
                  </a:lnTo>
                  <a:lnTo>
                    <a:pt x="0" y="457199"/>
                  </a:ln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8789" y="2918"/>
                  </a:lnTo>
                  <a:lnTo>
                    <a:pt x="559322" y="11549"/>
                  </a:lnTo>
                  <a:lnTo>
                    <a:pt x="608352" y="25708"/>
                  </a:lnTo>
                  <a:lnTo>
                    <a:pt x="655431" y="45208"/>
                  </a:lnTo>
                  <a:lnTo>
                    <a:pt x="700112" y="69866"/>
                  </a:lnTo>
                  <a:lnTo>
                    <a:pt x="741947" y="99495"/>
                  </a:lnTo>
                  <a:lnTo>
                    <a:pt x="780489" y="133910"/>
                  </a:lnTo>
                  <a:lnTo>
                    <a:pt x="814904" y="172452"/>
                  </a:lnTo>
                  <a:lnTo>
                    <a:pt x="844533" y="214288"/>
                  </a:lnTo>
                  <a:lnTo>
                    <a:pt x="869191" y="258969"/>
                  </a:lnTo>
                  <a:lnTo>
                    <a:pt x="888692" y="306048"/>
                  </a:lnTo>
                  <a:lnTo>
                    <a:pt x="902851" y="355078"/>
                  </a:lnTo>
                  <a:lnTo>
                    <a:pt x="911482" y="405611"/>
                  </a:lnTo>
                  <a:lnTo>
                    <a:pt x="914400" y="457199"/>
                  </a:lnTo>
                  <a:lnTo>
                    <a:pt x="912040" y="503946"/>
                  </a:lnTo>
                  <a:lnTo>
                    <a:pt x="905112" y="549341"/>
                  </a:lnTo>
                  <a:lnTo>
                    <a:pt x="893845" y="593157"/>
                  </a:lnTo>
                  <a:lnTo>
                    <a:pt x="878471" y="635162"/>
                  </a:lnTo>
                  <a:lnTo>
                    <a:pt x="859219" y="675128"/>
                  </a:lnTo>
                  <a:lnTo>
                    <a:pt x="836318" y="712824"/>
                  </a:lnTo>
                  <a:lnTo>
                    <a:pt x="809998" y="748021"/>
                  </a:lnTo>
                  <a:lnTo>
                    <a:pt x="780490" y="780489"/>
                  </a:lnTo>
                  <a:lnTo>
                    <a:pt x="748022" y="809997"/>
                  </a:lnTo>
                  <a:lnTo>
                    <a:pt x="712825" y="836317"/>
                  </a:lnTo>
                  <a:lnTo>
                    <a:pt x="675129" y="859218"/>
                  </a:lnTo>
                  <a:lnTo>
                    <a:pt x="635163" y="878470"/>
                  </a:lnTo>
                  <a:lnTo>
                    <a:pt x="593158" y="893845"/>
                  </a:lnTo>
                  <a:lnTo>
                    <a:pt x="549342" y="905111"/>
                  </a:lnTo>
                  <a:lnTo>
                    <a:pt x="503946" y="912039"/>
                  </a:lnTo>
                  <a:lnTo>
                    <a:pt x="457200" y="914399"/>
                  </a:lnTo>
                  <a:close/>
                </a:path>
              </a:pathLst>
            </a:custGeom>
            <a:solidFill>
              <a:srgbClr val="0DA5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6582" y="2479674"/>
              <a:ext cx="546012" cy="53328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683381" y="3204804"/>
            <a:ext cx="4942205" cy="4667885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sz="3700" b="1" spc="-360" dirty="0">
                <a:solidFill>
                  <a:srgbClr val="065985"/>
                </a:solidFill>
                <a:latin typeface="Tahoma"/>
                <a:cs typeface="Tahoma"/>
              </a:rPr>
              <a:t>IPA</a:t>
            </a:r>
            <a:endParaRPr sz="370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  <a:spcBef>
                <a:spcPts val="380"/>
              </a:spcBef>
            </a:pP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r>
              <a:rPr sz="1900" spc="-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yang</a:t>
            </a:r>
            <a:r>
              <a:rPr sz="1900" spc="-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berfokus</a:t>
            </a:r>
            <a:r>
              <a:rPr sz="1900" spc="-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pada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pemahaman</a:t>
            </a:r>
            <a:r>
              <a:rPr sz="1900" spc="1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tentang</a:t>
            </a:r>
            <a:r>
              <a:rPr sz="1900" spc="1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alam</a:t>
            </a:r>
            <a:r>
              <a:rPr sz="1900" spc="1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semesta,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fenomena</a:t>
            </a:r>
            <a:r>
              <a:rPr sz="1900" spc="2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alam,</a:t>
            </a:r>
            <a:r>
              <a:rPr sz="1900" spc="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dan</a:t>
            </a:r>
            <a:r>
              <a:rPr sz="1900" spc="2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prinsip</a:t>
            </a:r>
            <a:r>
              <a:rPr sz="1900" spc="2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ilmiah</a:t>
            </a:r>
            <a:r>
              <a:rPr sz="1900" spc="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untuk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mengembangkan</a:t>
            </a:r>
            <a:r>
              <a:rPr sz="1900" spc="-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pengetahuan, </a:t>
            </a:r>
            <a:r>
              <a:rPr sz="1900" spc="10" dirty="0">
                <a:solidFill>
                  <a:srgbClr val="334155"/>
                </a:solidFill>
                <a:latin typeface="Tahoma"/>
                <a:cs typeface="Tahoma"/>
              </a:rPr>
              <a:t>keterampilan</a:t>
            </a: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berpikir</a:t>
            </a:r>
            <a:r>
              <a:rPr sz="1900" spc="8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10" dirty="0">
                <a:solidFill>
                  <a:srgbClr val="334155"/>
                </a:solidFill>
                <a:latin typeface="Tahoma"/>
                <a:cs typeface="Tahoma"/>
              </a:rPr>
              <a:t>ilmiah,</a:t>
            </a:r>
            <a:r>
              <a:rPr sz="1900" spc="9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bekerja</a:t>
            </a:r>
            <a:r>
              <a:rPr sz="1900" spc="8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ilmiah,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serta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sikap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peduli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terhadap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lingkungan,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contoh: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b="1" spc="-60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r>
              <a:rPr sz="1900" b="1" spc="-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b="1" dirty="0">
                <a:solidFill>
                  <a:srgbClr val="334155"/>
                </a:solidFill>
                <a:latin typeface="Tahoma"/>
                <a:cs typeface="Tahoma"/>
              </a:rPr>
              <a:t>Berbasis</a:t>
            </a:r>
            <a:r>
              <a:rPr sz="1900" b="1" spc="-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b="1" spc="-10" dirty="0">
                <a:solidFill>
                  <a:srgbClr val="334155"/>
                </a:solidFill>
                <a:latin typeface="Tahoma"/>
                <a:cs typeface="Tahoma"/>
              </a:rPr>
              <a:t>Proyek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dengan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memberikan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pengalaman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kepada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peserta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didik</a:t>
            </a:r>
            <a:r>
              <a:rPr sz="1900" spc="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untuk</a:t>
            </a:r>
            <a:r>
              <a:rPr sz="1900" spc="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membuat</a:t>
            </a:r>
            <a:r>
              <a:rPr sz="1900" spc="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proyek</a:t>
            </a:r>
            <a:r>
              <a:rPr sz="1900" spc="50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energi</a:t>
            </a:r>
            <a:r>
              <a:rPr sz="1900" spc="1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terbarukan</a:t>
            </a:r>
            <a:r>
              <a:rPr sz="1900" spc="1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untuk</a:t>
            </a:r>
            <a:r>
              <a:rPr sz="1900" spc="1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mengatasi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permasalahan</a:t>
            </a:r>
            <a:r>
              <a:rPr sz="1900" spc="-2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lingkungan.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172961" y="2276475"/>
            <a:ext cx="914400" cy="914400"/>
            <a:chOff x="12172961" y="2276475"/>
            <a:chExt cx="914400" cy="914400"/>
          </a:xfrm>
        </p:grpSpPr>
        <p:sp>
          <p:nvSpPr>
            <p:cNvPr id="13" name="object 13"/>
            <p:cNvSpPr/>
            <p:nvPr/>
          </p:nvSpPr>
          <p:spPr>
            <a:xfrm>
              <a:off x="12172961" y="2276475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914399"/>
                  </a:move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6"/>
                  </a:lnTo>
                  <a:lnTo>
                    <a:pt x="0" y="457199"/>
                  </a:ln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199" y="0"/>
                  </a:lnTo>
                  <a:lnTo>
                    <a:pt x="508789" y="2918"/>
                  </a:lnTo>
                  <a:lnTo>
                    <a:pt x="559322" y="11549"/>
                  </a:lnTo>
                  <a:lnTo>
                    <a:pt x="608352" y="25708"/>
                  </a:lnTo>
                  <a:lnTo>
                    <a:pt x="655431" y="45208"/>
                  </a:lnTo>
                  <a:lnTo>
                    <a:pt x="700112" y="69866"/>
                  </a:lnTo>
                  <a:lnTo>
                    <a:pt x="741947" y="99495"/>
                  </a:lnTo>
                  <a:lnTo>
                    <a:pt x="780489" y="133910"/>
                  </a:lnTo>
                  <a:lnTo>
                    <a:pt x="814904" y="172452"/>
                  </a:lnTo>
                  <a:lnTo>
                    <a:pt x="844533" y="214288"/>
                  </a:lnTo>
                  <a:lnTo>
                    <a:pt x="869191" y="258969"/>
                  </a:lnTo>
                  <a:lnTo>
                    <a:pt x="888692" y="306048"/>
                  </a:lnTo>
                  <a:lnTo>
                    <a:pt x="902851" y="355078"/>
                  </a:lnTo>
                  <a:lnTo>
                    <a:pt x="911482" y="405611"/>
                  </a:lnTo>
                  <a:lnTo>
                    <a:pt x="914400" y="457199"/>
                  </a:lnTo>
                  <a:lnTo>
                    <a:pt x="912040" y="503946"/>
                  </a:lnTo>
                  <a:lnTo>
                    <a:pt x="905112" y="549341"/>
                  </a:lnTo>
                  <a:lnTo>
                    <a:pt x="893845" y="593157"/>
                  </a:lnTo>
                  <a:lnTo>
                    <a:pt x="878471" y="635162"/>
                  </a:lnTo>
                  <a:lnTo>
                    <a:pt x="859219" y="675128"/>
                  </a:lnTo>
                  <a:lnTo>
                    <a:pt x="836318" y="712824"/>
                  </a:lnTo>
                  <a:lnTo>
                    <a:pt x="809998" y="748021"/>
                  </a:lnTo>
                  <a:lnTo>
                    <a:pt x="780489" y="780489"/>
                  </a:lnTo>
                  <a:lnTo>
                    <a:pt x="748022" y="809997"/>
                  </a:lnTo>
                  <a:lnTo>
                    <a:pt x="712825" y="836317"/>
                  </a:lnTo>
                  <a:lnTo>
                    <a:pt x="675129" y="859218"/>
                  </a:lnTo>
                  <a:lnTo>
                    <a:pt x="635163" y="878470"/>
                  </a:lnTo>
                  <a:lnTo>
                    <a:pt x="593157" y="893845"/>
                  </a:lnTo>
                  <a:lnTo>
                    <a:pt x="549342" y="905111"/>
                  </a:lnTo>
                  <a:lnTo>
                    <a:pt x="503946" y="912039"/>
                  </a:lnTo>
                  <a:lnTo>
                    <a:pt x="457200" y="914399"/>
                  </a:lnTo>
                  <a:close/>
                </a:path>
              </a:pathLst>
            </a:custGeom>
            <a:solidFill>
              <a:srgbClr val="0DA5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76168" y="2479674"/>
              <a:ext cx="508005" cy="50793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2160261" y="3204804"/>
            <a:ext cx="4906645" cy="4320540"/>
          </a:xfrm>
          <a:prstGeom prst="rect">
            <a:avLst/>
          </a:prstGeom>
        </p:spPr>
        <p:txBody>
          <a:bodyPr vert="horz" wrap="square" lIns="0" tIns="220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sz="3700" b="1" spc="-315" dirty="0">
                <a:solidFill>
                  <a:srgbClr val="065985"/>
                </a:solidFill>
                <a:latin typeface="Tahoma"/>
                <a:cs typeface="Tahoma"/>
              </a:rPr>
              <a:t>Ilmu</a:t>
            </a:r>
            <a:r>
              <a:rPr sz="3700" b="1" spc="-150" dirty="0">
                <a:solidFill>
                  <a:srgbClr val="065985"/>
                </a:solidFill>
                <a:latin typeface="Tahoma"/>
                <a:cs typeface="Tahoma"/>
              </a:rPr>
              <a:t> </a:t>
            </a:r>
            <a:r>
              <a:rPr sz="3700" b="1" spc="-10" dirty="0">
                <a:solidFill>
                  <a:srgbClr val="065985"/>
                </a:solidFill>
                <a:latin typeface="Tahoma"/>
                <a:cs typeface="Tahoma"/>
              </a:rPr>
              <a:t>Sosial</a:t>
            </a:r>
            <a:endParaRPr sz="3700">
              <a:latin typeface="Tahoma"/>
              <a:cs typeface="Tahoma"/>
            </a:endParaRPr>
          </a:p>
          <a:p>
            <a:pPr marL="12700" marR="188595">
              <a:lnSpc>
                <a:spcPct val="120000"/>
              </a:lnSpc>
              <a:spcBef>
                <a:spcPts val="380"/>
              </a:spcBef>
              <a:tabLst>
                <a:tab pos="2630805" algn="l"/>
              </a:tabLst>
            </a:pP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yang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menekankan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pada kehidupan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sosial,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interaksi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manusia,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334155"/>
                </a:solidFill>
                <a:latin typeface="Tahoma"/>
                <a:cs typeface="Tahoma"/>
              </a:rPr>
              <a:t>dan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dinamika</a:t>
            </a:r>
            <a:r>
              <a:rPr sz="1900" spc="2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masyarakat</a:t>
            </a:r>
            <a:r>
              <a:rPr sz="1900" spc="2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untuk</a:t>
            </a:r>
            <a:r>
              <a:rPr sz="1900" spc="2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membentuk </a:t>
            </a:r>
            <a:r>
              <a:rPr sz="1900" spc="95" dirty="0">
                <a:solidFill>
                  <a:srgbClr val="334155"/>
                </a:solidFill>
                <a:latin typeface="Tahoma"/>
                <a:cs typeface="Tahoma"/>
              </a:rPr>
              <a:t>wawasan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kebangsaan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serta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keterampilan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berpikir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kritis,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contoh: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	</a:t>
            </a:r>
            <a:r>
              <a:rPr sz="1900" b="1" spc="-10" dirty="0">
                <a:solidFill>
                  <a:srgbClr val="334155"/>
                </a:solidFill>
                <a:latin typeface="Tahoma"/>
                <a:cs typeface="Tahoma"/>
              </a:rPr>
              <a:t>Pembelajaran </a:t>
            </a:r>
            <a:r>
              <a:rPr sz="1900" b="1" spc="-45" dirty="0">
                <a:solidFill>
                  <a:srgbClr val="334155"/>
                </a:solidFill>
                <a:latin typeface="Tahoma"/>
                <a:cs typeface="Tahoma"/>
              </a:rPr>
              <a:t>Kontekstual</a:t>
            </a:r>
            <a:r>
              <a:rPr sz="1900" b="1" spc="-7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dengan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membandingkan</a:t>
            </a:r>
            <a:endParaRPr sz="1900">
              <a:latin typeface="Tahoma"/>
              <a:cs typeface="Tahoma"/>
            </a:endParaRPr>
          </a:p>
          <a:p>
            <a:pPr marL="12700" marR="5080" algn="just">
              <a:lnSpc>
                <a:spcPct val="120000"/>
              </a:lnSpc>
            </a:pP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nilai-nilai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 dan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permasalahan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pasar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modern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dan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pasar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tradisional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334155"/>
                </a:solidFill>
                <a:latin typeface="Tahoma"/>
                <a:cs typeface="Tahoma"/>
              </a:rPr>
              <a:t>pada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sudut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pandang </a:t>
            </a: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sosial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dan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ekonomi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dan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memberikan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solusi permasalahan</a:t>
            </a:r>
            <a:r>
              <a:rPr sz="1900" spc="-2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tersebut.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45" dirty="0">
                <a:latin typeface="Tahoma"/>
                <a:cs typeface="Tahoma"/>
              </a:rPr>
              <a:t>11</a:t>
            </a:fld>
            <a:endParaRPr b="1" spc="45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500" y="793992"/>
            <a:ext cx="13187680" cy="120396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4600" spc="-70" dirty="0">
                <a:solidFill>
                  <a:srgbClr val="0DA5E9"/>
                </a:solidFill>
              </a:rPr>
              <a:t>Contoh</a:t>
            </a:r>
            <a:r>
              <a:rPr sz="4600" spc="-165" dirty="0">
                <a:solidFill>
                  <a:srgbClr val="0DA5E9"/>
                </a:solidFill>
              </a:rPr>
              <a:t> </a:t>
            </a:r>
            <a:r>
              <a:rPr sz="4600" spc="-110" dirty="0">
                <a:solidFill>
                  <a:srgbClr val="0DA5E9"/>
                </a:solidFill>
              </a:rPr>
              <a:t>Pelaksanaan</a:t>
            </a:r>
            <a:r>
              <a:rPr sz="4600" spc="-135" dirty="0">
                <a:solidFill>
                  <a:srgbClr val="0DA5E9"/>
                </a:solidFill>
              </a:rPr>
              <a:t> </a:t>
            </a:r>
            <a:r>
              <a:rPr sz="4600" spc="-165" dirty="0">
                <a:solidFill>
                  <a:srgbClr val="0368A1"/>
                </a:solidFill>
              </a:rPr>
              <a:t>Pembelajaran</a:t>
            </a:r>
            <a:r>
              <a:rPr sz="4600" spc="-170" dirty="0">
                <a:solidFill>
                  <a:srgbClr val="0368A1"/>
                </a:solidFill>
              </a:rPr>
              <a:t> </a:t>
            </a:r>
            <a:r>
              <a:rPr sz="4600" spc="-10" dirty="0">
                <a:solidFill>
                  <a:srgbClr val="0368A1"/>
                </a:solidFill>
              </a:rPr>
              <a:t>Mendalam</a:t>
            </a:r>
            <a:endParaRPr sz="4600"/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300" b="0" spc="60" dirty="0">
                <a:solidFill>
                  <a:srgbClr val="0368A1"/>
                </a:solidFill>
                <a:latin typeface="Tahoma"/>
                <a:cs typeface="Tahoma"/>
              </a:rPr>
              <a:t>Keterkaitan</a:t>
            </a:r>
            <a:r>
              <a:rPr sz="2300" b="0" spc="-40" dirty="0">
                <a:solidFill>
                  <a:srgbClr val="0368A1"/>
                </a:solidFill>
                <a:latin typeface="Tahoma"/>
                <a:cs typeface="Tahoma"/>
              </a:rPr>
              <a:t> </a:t>
            </a:r>
            <a:r>
              <a:rPr sz="2300" b="0" spc="80" dirty="0">
                <a:solidFill>
                  <a:srgbClr val="0368A1"/>
                </a:solidFill>
                <a:latin typeface="Tahoma"/>
                <a:cs typeface="Tahoma"/>
              </a:rPr>
              <a:t>Pengalaman</a:t>
            </a:r>
            <a:r>
              <a:rPr sz="2300" b="0" spc="-35" dirty="0">
                <a:solidFill>
                  <a:srgbClr val="0368A1"/>
                </a:solidFill>
                <a:latin typeface="Tahoma"/>
                <a:cs typeface="Tahoma"/>
              </a:rPr>
              <a:t> </a:t>
            </a:r>
            <a:r>
              <a:rPr sz="2300" b="0" dirty="0">
                <a:solidFill>
                  <a:srgbClr val="0368A1"/>
                </a:solidFill>
                <a:latin typeface="Tahoma"/>
                <a:cs typeface="Tahoma"/>
              </a:rPr>
              <a:t>Belajar,</a:t>
            </a:r>
            <a:r>
              <a:rPr sz="2300" b="0" spc="-40" dirty="0">
                <a:solidFill>
                  <a:srgbClr val="0368A1"/>
                </a:solidFill>
                <a:latin typeface="Tahoma"/>
                <a:cs typeface="Tahoma"/>
              </a:rPr>
              <a:t> </a:t>
            </a:r>
            <a:r>
              <a:rPr sz="2300" b="0" spc="90" dirty="0">
                <a:solidFill>
                  <a:srgbClr val="0368A1"/>
                </a:solidFill>
                <a:latin typeface="Tahoma"/>
                <a:cs typeface="Tahoma"/>
              </a:rPr>
              <a:t>Prinsip</a:t>
            </a:r>
            <a:r>
              <a:rPr sz="2300" b="0" spc="-35" dirty="0">
                <a:solidFill>
                  <a:srgbClr val="0368A1"/>
                </a:solidFill>
                <a:latin typeface="Tahoma"/>
                <a:cs typeface="Tahoma"/>
              </a:rPr>
              <a:t> </a:t>
            </a:r>
            <a:r>
              <a:rPr sz="2300" b="0" spc="60" dirty="0">
                <a:solidFill>
                  <a:srgbClr val="0368A1"/>
                </a:solidFill>
                <a:latin typeface="Tahoma"/>
                <a:cs typeface="Tahoma"/>
              </a:rPr>
              <a:t>Pembelajaran,</a:t>
            </a:r>
            <a:r>
              <a:rPr sz="2300" b="0" spc="-40" dirty="0">
                <a:solidFill>
                  <a:srgbClr val="0368A1"/>
                </a:solidFill>
                <a:latin typeface="Tahoma"/>
                <a:cs typeface="Tahoma"/>
              </a:rPr>
              <a:t> </a:t>
            </a:r>
            <a:r>
              <a:rPr sz="2300" b="0" spc="80" dirty="0">
                <a:solidFill>
                  <a:srgbClr val="0368A1"/>
                </a:solidFill>
                <a:latin typeface="Tahoma"/>
                <a:cs typeface="Tahoma"/>
              </a:rPr>
              <a:t>dan</a:t>
            </a:r>
            <a:r>
              <a:rPr sz="2300" b="0" spc="-35" dirty="0">
                <a:solidFill>
                  <a:srgbClr val="0368A1"/>
                </a:solidFill>
                <a:latin typeface="Tahoma"/>
                <a:cs typeface="Tahoma"/>
              </a:rPr>
              <a:t> </a:t>
            </a:r>
            <a:r>
              <a:rPr sz="2300" b="0" spc="70" dirty="0">
                <a:solidFill>
                  <a:srgbClr val="0368A1"/>
                </a:solidFill>
                <a:latin typeface="Tahoma"/>
                <a:cs typeface="Tahoma"/>
              </a:rPr>
              <a:t>adaptasi</a:t>
            </a:r>
            <a:r>
              <a:rPr sz="2300" b="0" spc="-40" dirty="0">
                <a:solidFill>
                  <a:srgbClr val="0368A1"/>
                </a:solidFill>
                <a:latin typeface="Tahoma"/>
                <a:cs typeface="Tahoma"/>
              </a:rPr>
              <a:t> </a:t>
            </a:r>
            <a:r>
              <a:rPr sz="2300" b="0" spc="140" dirty="0">
                <a:solidFill>
                  <a:srgbClr val="0368A1"/>
                </a:solidFill>
                <a:latin typeface="Tahoma"/>
                <a:cs typeface="Tahoma"/>
              </a:rPr>
              <a:t>Model</a:t>
            </a:r>
            <a:r>
              <a:rPr sz="2300" b="0" spc="-35" dirty="0">
                <a:solidFill>
                  <a:srgbClr val="0368A1"/>
                </a:solidFill>
                <a:latin typeface="Tahoma"/>
                <a:cs typeface="Tahoma"/>
              </a:rPr>
              <a:t> </a:t>
            </a:r>
            <a:r>
              <a:rPr sz="2300" b="0" spc="70" dirty="0">
                <a:solidFill>
                  <a:srgbClr val="0368A1"/>
                </a:solidFill>
                <a:latin typeface="Tahoma"/>
                <a:cs typeface="Tahoma"/>
              </a:rPr>
              <a:t>Pembelajaran</a:t>
            </a:r>
            <a:r>
              <a:rPr sz="2300" b="0" spc="-40" dirty="0">
                <a:solidFill>
                  <a:srgbClr val="0368A1"/>
                </a:solidFill>
                <a:latin typeface="Tahoma"/>
                <a:cs typeface="Tahoma"/>
              </a:rPr>
              <a:t> </a:t>
            </a:r>
            <a:r>
              <a:rPr sz="2300" b="0" spc="-10" dirty="0">
                <a:solidFill>
                  <a:srgbClr val="0368A1"/>
                </a:solidFill>
                <a:latin typeface="Tahoma"/>
                <a:cs typeface="Tahoma"/>
              </a:rPr>
              <a:t>Inkuiri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55401" y="1020318"/>
            <a:ext cx="55054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459" dirty="0">
                <a:solidFill>
                  <a:srgbClr val="065985"/>
                </a:solidFill>
                <a:latin typeface="Tahoma"/>
                <a:cs typeface="Tahoma"/>
              </a:rPr>
              <a:t>1/2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2560320"/>
            <a:ext cx="7772400" cy="731520"/>
          </a:xfrm>
          <a:custGeom>
            <a:avLst/>
            <a:gdLst/>
            <a:ahLst/>
            <a:cxnLst/>
            <a:rect l="l" t="t" r="r" b="b"/>
            <a:pathLst>
              <a:path w="7772400" h="731520">
                <a:moveTo>
                  <a:pt x="7714809" y="731399"/>
                </a:moveTo>
                <a:lnTo>
                  <a:pt x="57590" y="731399"/>
                </a:lnTo>
                <a:lnTo>
                  <a:pt x="35173" y="726874"/>
                </a:lnTo>
                <a:lnTo>
                  <a:pt x="16867" y="714532"/>
                </a:lnTo>
                <a:lnTo>
                  <a:pt x="4525" y="696226"/>
                </a:lnTo>
                <a:lnTo>
                  <a:pt x="0" y="673809"/>
                </a:lnTo>
                <a:lnTo>
                  <a:pt x="0" y="57590"/>
                </a:lnTo>
                <a:lnTo>
                  <a:pt x="4525" y="35173"/>
                </a:lnTo>
                <a:lnTo>
                  <a:pt x="16867" y="16867"/>
                </a:lnTo>
                <a:lnTo>
                  <a:pt x="35173" y="4525"/>
                </a:lnTo>
                <a:lnTo>
                  <a:pt x="57590" y="0"/>
                </a:lnTo>
                <a:lnTo>
                  <a:pt x="7714809" y="0"/>
                </a:lnTo>
                <a:lnTo>
                  <a:pt x="7755531" y="16867"/>
                </a:lnTo>
                <a:lnTo>
                  <a:pt x="7772399" y="57590"/>
                </a:lnTo>
                <a:lnTo>
                  <a:pt x="7772399" y="673809"/>
                </a:lnTo>
                <a:lnTo>
                  <a:pt x="7767874" y="696226"/>
                </a:lnTo>
                <a:lnTo>
                  <a:pt x="7755531" y="714532"/>
                </a:lnTo>
                <a:lnTo>
                  <a:pt x="7737226" y="726874"/>
                </a:lnTo>
                <a:lnTo>
                  <a:pt x="7714809" y="731399"/>
                </a:lnTo>
                <a:close/>
              </a:path>
            </a:pathLst>
          </a:custGeom>
          <a:solidFill>
            <a:srgbClr val="0368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01261" y="2725423"/>
            <a:ext cx="520763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210" dirty="0">
                <a:solidFill>
                  <a:srgbClr val="FFFFFF"/>
                </a:solidFill>
                <a:latin typeface="Arial Black"/>
                <a:cs typeface="Arial Black"/>
              </a:rPr>
              <a:t>Memahami</a:t>
            </a:r>
            <a:r>
              <a:rPr sz="2300" spc="-2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-135" dirty="0">
                <a:solidFill>
                  <a:srgbClr val="FFFFFF"/>
                </a:solidFill>
                <a:latin typeface="Verdana"/>
                <a:cs typeface="Verdana"/>
              </a:rPr>
              <a:t>(Berkesadaran,</a:t>
            </a:r>
            <a:r>
              <a:rPr sz="23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110" dirty="0">
                <a:solidFill>
                  <a:srgbClr val="FFFFFF"/>
                </a:solidFill>
                <a:latin typeface="Verdana"/>
                <a:cs typeface="Verdana"/>
              </a:rPr>
              <a:t>Bermakna)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96400" y="2560324"/>
            <a:ext cx="7772400" cy="731520"/>
          </a:xfrm>
          <a:custGeom>
            <a:avLst/>
            <a:gdLst/>
            <a:ahLst/>
            <a:cxnLst/>
            <a:rect l="l" t="t" r="r" b="b"/>
            <a:pathLst>
              <a:path w="7772400" h="731520">
                <a:moveTo>
                  <a:pt x="7714809" y="731399"/>
                </a:moveTo>
                <a:lnTo>
                  <a:pt x="57590" y="731399"/>
                </a:lnTo>
                <a:lnTo>
                  <a:pt x="35173" y="726874"/>
                </a:lnTo>
                <a:lnTo>
                  <a:pt x="16867" y="714532"/>
                </a:lnTo>
                <a:lnTo>
                  <a:pt x="4525" y="696226"/>
                </a:lnTo>
                <a:lnTo>
                  <a:pt x="0" y="673809"/>
                </a:lnTo>
                <a:lnTo>
                  <a:pt x="0" y="57590"/>
                </a:lnTo>
                <a:lnTo>
                  <a:pt x="4525" y="35173"/>
                </a:lnTo>
                <a:lnTo>
                  <a:pt x="16867" y="16867"/>
                </a:lnTo>
                <a:lnTo>
                  <a:pt x="35173" y="4525"/>
                </a:lnTo>
                <a:lnTo>
                  <a:pt x="57590" y="0"/>
                </a:lnTo>
                <a:lnTo>
                  <a:pt x="7714809" y="0"/>
                </a:lnTo>
                <a:lnTo>
                  <a:pt x="7755532" y="16867"/>
                </a:lnTo>
                <a:lnTo>
                  <a:pt x="7772399" y="57590"/>
                </a:lnTo>
                <a:lnTo>
                  <a:pt x="7772399" y="673809"/>
                </a:lnTo>
                <a:lnTo>
                  <a:pt x="7767874" y="696226"/>
                </a:lnTo>
                <a:lnTo>
                  <a:pt x="7755531" y="714532"/>
                </a:lnTo>
                <a:lnTo>
                  <a:pt x="7737226" y="726874"/>
                </a:lnTo>
                <a:lnTo>
                  <a:pt x="7714809" y="731399"/>
                </a:lnTo>
                <a:close/>
              </a:path>
            </a:pathLst>
          </a:custGeom>
          <a:solidFill>
            <a:srgbClr val="0F7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184260" y="2725428"/>
            <a:ext cx="599630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85" dirty="0">
                <a:solidFill>
                  <a:srgbClr val="FFFFFF"/>
                </a:solidFill>
                <a:latin typeface="Arial Black"/>
                <a:cs typeface="Arial Black"/>
              </a:rPr>
              <a:t>Mengaplikasi</a:t>
            </a:r>
            <a:r>
              <a:rPr sz="2300" spc="-2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-160" dirty="0">
                <a:solidFill>
                  <a:srgbClr val="FFFFFF"/>
                </a:solidFill>
                <a:latin typeface="Verdana"/>
                <a:cs typeface="Verdana"/>
              </a:rPr>
              <a:t>(Bermakna,</a:t>
            </a:r>
            <a:r>
              <a:rPr sz="23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100" dirty="0">
                <a:solidFill>
                  <a:srgbClr val="FFFFFF"/>
                </a:solidFill>
                <a:latin typeface="Verdana"/>
                <a:cs typeface="Verdana"/>
              </a:rPr>
              <a:t>Menggembirakan)</a:t>
            </a:r>
            <a:endParaRPr sz="23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19200" y="3431783"/>
            <a:ext cx="7772400" cy="5029200"/>
            <a:chOff x="1219200" y="3431783"/>
            <a:chExt cx="7772400" cy="5029200"/>
          </a:xfrm>
        </p:grpSpPr>
        <p:sp>
          <p:nvSpPr>
            <p:cNvPr id="9" name="object 9"/>
            <p:cNvSpPr/>
            <p:nvPr/>
          </p:nvSpPr>
          <p:spPr>
            <a:xfrm>
              <a:off x="1219200" y="3431783"/>
              <a:ext cx="7772400" cy="5029200"/>
            </a:xfrm>
            <a:custGeom>
              <a:avLst/>
              <a:gdLst/>
              <a:ahLst/>
              <a:cxnLst/>
              <a:rect l="l" t="t" r="r" b="b"/>
              <a:pathLst>
                <a:path w="7772400" h="5029200">
                  <a:moveTo>
                    <a:pt x="7712702" y="5029199"/>
                  </a:moveTo>
                  <a:lnTo>
                    <a:pt x="59696" y="5029199"/>
                  </a:lnTo>
                  <a:lnTo>
                    <a:pt x="36459" y="5024508"/>
                  </a:lnTo>
                  <a:lnTo>
                    <a:pt x="17484" y="5011715"/>
                  </a:lnTo>
                  <a:lnTo>
                    <a:pt x="4691" y="4992739"/>
                  </a:lnTo>
                  <a:lnTo>
                    <a:pt x="0" y="4969503"/>
                  </a:lnTo>
                  <a:lnTo>
                    <a:pt x="0" y="59696"/>
                  </a:lnTo>
                  <a:lnTo>
                    <a:pt x="4691" y="36459"/>
                  </a:lnTo>
                  <a:lnTo>
                    <a:pt x="17484" y="17484"/>
                  </a:lnTo>
                  <a:lnTo>
                    <a:pt x="36459" y="4691"/>
                  </a:lnTo>
                  <a:lnTo>
                    <a:pt x="59696" y="0"/>
                  </a:lnTo>
                  <a:lnTo>
                    <a:pt x="7712702" y="0"/>
                  </a:lnTo>
                  <a:lnTo>
                    <a:pt x="7754915" y="17484"/>
                  </a:lnTo>
                  <a:lnTo>
                    <a:pt x="7772399" y="59696"/>
                  </a:lnTo>
                  <a:lnTo>
                    <a:pt x="7772399" y="4969503"/>
                  </a:lnTo>
                  <a:lnTo>
                    <a:pt x="7767708" y="4992739"/>
                  </a:lnTo>
                  <a:lnTo>
                    <a:pt x="7754915" y="5011715"/>
                  </a:lnTo>
                  <a:lnTo>
                    <a:pt x="7735939" y="5024508"/>
                  </a:lnTo>
                  <a:lnTo>
                    <a:pt x="7712702" y="5029199"/>
                  </a:lnTo>
                  <a:close/>
                </a:path>
              </a:pathLst>
            </a:custGeom>
            <a:solidFill>
              <a:srgbClr val="F0F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03530" y="381000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182849" y="365699"/>
                  </a:moveTo>
                  <a:lnTo>
                    <a:pt x="134241" y="359168"/>
                  </a:lnTo>
                  <a:lnTo>
                    <a:pt x="90562" y="340735"/>
                  </a:lnTo>
                  <a:lnTo>
                    <a:pt x="53555" y="312144"/>
                  </a:lnTo>
                  <a:lnTo>
                    <a:pt x="24964" y="275137"/>
                  </a:lnTo>
                  <a:lnTo>
                    <a:pt x="6531" y="231458"/>
                  </a:lnTo>
                  <a:lnTo>
                    <a:pt x="0" y="182849"/>
                  </a:lnTo>
                  <a:lnTo>
                    <a:pt x="6531" y="134241"/>
                  </a:lnTo>
                  <a:lnTo>
                    <a:pt x="24964" y="90562"/>
                  </a:lnTo>
                  <a:lnTo>
                    <a:pt x="53555" y="53555"/>
                  </a:lnTo>
                  <a:lnTo>
                    <a:pt x="90562" y="24964"/>
                  </a:lnTo>
                  <a:lnTo>
                    <a:pt x="134241" y="6531"/>
                  </a:lnTo>
                  <a:lnTo>
                    <a:pt x="182849" y="0"/>
                  </a:lnTo>
                  <a:lnTo>
                    <a:pt x="218688" y="3545"/>
                  </a:lnTo>
                  <a:lnTo>
                    <a:pt x="284295" y="30720"/>
                  </a:lnTo>
                  <a:lnTo>
                    <a:pt x="334979" y="81404"/>
                  </a:lnTo>
                  <a:lnTo>
                    <a:pt x="362154" y="147011"/>
                  </a:lnTo>
                  <a:lnTo>
                    <a:pt x="365699" y="182849"/>
                  </a:lnTo>
                  <a:lnTo>
                    <a:pt x="359168" y="231458"/>
                  </a:lnTo>
                  <a:lnTo>
                    <a:pt x="340735" y="275137"/>
                  </a:lnTo>
                  <a:lnTo>
                    <a:pt x="312144" y="312144"/>
                  </a:lnTo>
                  <a:lnTo>
                    <a:pt x="275137" y="340735"/>
                  </a:lnTo>
                  <a:lnTo>
                    <a:pt x="231458" y="359168"/>
                  </a:lnTo>
                  <a:lnTo>
                    <a:pt x="182849" y="365699"/>
                  </a:lnTo>
                  <a:close/>
                </a:path>
              </a:pathLst>
            </a:custGeom>
            <a:solidFill>
              <a:srgbClr val="FA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90820" y="3600770"/>
            <a:ext cx="3355975" cy="353758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605"/>
              </a:spcBef>
            </a:pPr>
            <a:r>
              <a:rPr sz="23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300" b="1" spc="-40" dirty="0">
                <a:solidFill>
                  <a:srgbClr val="111827"/>
                </a:solidFill>
                <a:latin typeface="Tahoma"/>
                <a:cs typeface="Tahoma"/>
              </a:rPr>
              <a:t>Merumuskan</a:t>
            </a:r>
            <a:r>
              <a:rPr sz="2300" b="1" spc="-80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2300" b="1" spc="-10" dirty="0">
                <a:solidFill>
                  <a:srgbClr val="111827"/>
                </a:solidFill>
                <a:latin typeface="Tahoma"/>
                <a:cs typeface="Tahoma"/>
              </a:rPr>
              <a:t>Masalah</a:t>
            </a:r>
            <a:endParaRPr sz="23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245"/>
              </a:spcBef>
            </a:pPr>
            <a:r>
              <a:rPr sz="1850" spc="80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85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mengidentifikasi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185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merumuskan</a:t>
            </a:r>
            <a:r>
              <a:rPr sz="185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45" dirty="0">
                <a:solidFill>
                  <a:srgbClr val="0F172A"/>
                </a:solidFill>
                <a:latin typeface="Tahoma"/>
                <a:cs typeface="Tahoma"/>
              </a:rPr>
              <a:t>pertanyaan </a:t>
            </a:r>
            <a:r>
              <a:rPr sz="1850" spc="7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akan</a:t>
            </a:r>
            <a:r>
              <a:rPr sz="185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45" dirty="0">
                <a:solidFill>
                  <a:srgbClr val="0F172A"/>
                </a:solidFill>
                <a:latin typeface="Tahoma"/>
                <a:cs typeface="Tahoma"/>
              </a:rPr>
              <a:t>dijawab</a:t>
            </a:r>
            <a:r>
              <a:rPr sz="185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40" dirty="0">
                <a:solidFill>
                  <a:srgbClr val="0F172A"/>
                </a:solidFill>
                <a:latin typeface="Tahoma"/>
                <a:cs typeface="Tahoma"/>
              </a:rPr>
              <a:t>dalam </a:t>
            </a:r>
            <a:r>
              <a:rPr sz="1850" spc="95" dirty="0">
                <a:solidFill>
                  <a:srgbClr val="0F172A"/>
                </a:solidFill>
                <a:latin typeface="Tahoma"/>
                <a:cs typeface="Tahoma"/>
              </a:rPr>
              <a:t>proses</a:t>
            </a:r>
            <a:r>
              <a:rPr sz="1850" spc="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inkuiri</a:t>
            </a:r>
            <a:r>
              <a:rPr sz="1850" spc="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1850" spc="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30" dirty="0">
                <a:solidFill>
                  <a:srgbClr val="0F172A"/>
                </a:solidFill>
                <a:latin typeface="Tahoma"/>
                <a:cs typeface="Tahoma"/>
              </a:rPr>
              <a:t>guru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membimbing</a:t>
            </a:r>
            <a:r>
              <a:rPr sz="185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7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850" spc="-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didik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untuk</a:t>
            </a:r>
            <a:r>
              <a:rPr sz="1850" spc="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menyusun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5" dirty="0">
                <a:solidFill>
                  <a:srgbClr val="0F172A"/>
                </a:solidFill>
                <a:latin typeface="Tahoma"/>
                <a:cs typeface="Tahoma"/>
              </a:rPr>
              <a:t>hipotesis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atau</a:t>
            </a:r>
            <a:r>
              <a:rPr sz="185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dugaan</a:t>
            </a:r>
            <a:r>
              <a:rPr sz="185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0F172A"/>
                </a:solidFill>
                <a:latin typeface="Tahoma"/>
                <a:cs typeface="Tahoma"/>
              </a:rPr>
              <a:t>awal.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54489" y="38100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49" y="365699"/>
                </a:moveTo>
                <a:lnTo>
                  <a:pt x="134241" y="359168"/>
                </a:lnTo>
                <a:lnTo>
                  <a:pt x="90562" y="340735"/>
                </a:lnTo>
                <a:lnTo>
                  <a:pt x="53555" y="312144"/>
                </a:lnTo>
                <a:lnTo>
                  <a:pt x="24964" y="275137"/>
                </a:lnTo>
                <a:lnTo>
                  <a:pt x="6531" y="231458"/>
                </a:lnTo>
                <a:lnTo>
                  <a:pt x="0" y="182849"/>
                </a:lnTo>
                <a:lnTo>
                  <a:pt x="6531" y="134241"/>
                </a:lnTo>
                <a:lnTo>
                  <a:pt x="24964" y="90562"/>
                </a:lnTo>
                <a:lnTo>
                  <a:pt x="53555" y="53555"/>
                </a:lnTo>
                <a:lnTo>
                  <a:pt x="90562" y="24964"/>
                </a:lnTo>
                <a:lnTo>
                  <a:pt x="134241" y="6531"/>
                </a:lnTo>
                <a:lnTo>
                  <a:pt x="182849" y="0"/>
                </a:lnTo>
                <a:lnTo>
                  <a:pt x="218688" y="3545"/>
                </a:lnTo>
                <a:lnTo>
                  <a:pt x="284295" y="30720"/>
                </a:lnTo>
                <a:lnTo>
                  <a:pt x="334979" y="81404"/>
                </a:lnTo>
                <a:lnTo>
                  <a:pt x="362154" y="147011"/>
                </a:lnTo>
                <a:lnTo>
                  <a:pt x="365699" y="182849"/>
                </a:lnTo>
                <a:lnTo>
                  <a:pt x="359168" y="231458"/>
                </a:lnTo>
                <a:lnTo>
                  <a:pt x="340735" y="275137"/>
                </a:lnTo>
                <a:lnTo>
                  <a:pt x="312144" y="312144"/>
                </a:lnTo>
                <a:lnTo>
                  <a:pt x="275137" y="340735"/>
                </a:lnTo>
                <a:lnTo>
                  <a:pt x="231458" y="359168"/>
                </a:lnTo>
                <a:lnTo>
                  <a:pt x="182849" y="365699"/>
                </a:lnTo>
                <a:close/>
              </a:path>
            </a:pathLst>
          </a:custGeom>
          <a:solidFill>
            <a:srgbClr val="FA92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41780" y="3600770"/>
            <a:ext cx="3327400" cy="386143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605"/>
              </a:spcBef>
            </a:pPr>
            <a:r>
              <a:rPr sz="23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300" b="1" spc="-10" dirty="0">
                <a:solidFill>
                  <a:srgbClr val="111827"/>
                </a:solidFill>
                <a:latin typeface="Tahoma"/>
                <a:cs typeface="Tahoma"/>
              </a:rPr>
              <a:t>Orientasi</a:t>
            </a:r>
            <a:endParaRPr sz="23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245"/>
              </a:spcBef>
            </a:pP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Guru</a:t>
            </a:r>
            <a:r>
              <a:rPr sz="185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memberikan</a:t>
            </a:r>
            <a:r>
              <a:rPr sz="185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40" dirty="0">
                <a:solidFill>
                  <a:srgbClr val="0F172A"/>
                </a:solidFill>
                <a:latin typeface="Tahoma"/>
                <a:cs typeface="Tahoma"/>
              </a:rPr>
              <a:t>stimulus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untuk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5" dirty="0">
                <a:solidFill>
                  <a:srgbClr val="0F172A"/>
                </a:solidFill>
                <a:latin typeface="Tahoma"/>
                <a:cs typeface="Tahoma"/>
              </a:rPr>
              <a:t>membangkitkan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rasa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ingin</a:t>
            </a:r>
            <a:r>
              <a:rPr sz="185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tahu</a:t>
            </a:r>
            <a:r>
              <a:rPr sz="1850" spc="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7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85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850" spc="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40" dirty="0">
                <a:solidFill>
                  <a:srgbClr val="0F172A"/>
                </a:solidFill>
                <a:latin typeface="Tahoma"/>
                <a:cs typeface="Tahoma"/>
              </a:rPr>
              <a:t>dan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mulai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mengidentifikasi</a:t>
            </a:r>
            <a:r>
              <a:rPr sz="1850" spc="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0F172A"/>
                </a:solidFill>
                <a:latin typeface="Tahoma"/>
                <a:cs typeface="Tahoma"/>
              </a:rPr>
              <a:t>topik </a:t>
            </a:r>
            <a:r>
              <a:rPr sz="1850" spc="7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185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akan</a:t>
            </a:r>
            <a:r>
              <a:rPr sz="185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dieksplorasi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(kaitkan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75" dirty="0">
                <a:solidFill>
                  <a:srgbClr val="0F172A"/>
                </a:solidFill>
                <a:latin typeface="Tahoma"/>
                <a:cs typeface="Tahoma"/>
              </a:rPr>
              <a:t>dengan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pengetahuan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esensial,</a:t>
            </a:r>
            <a:r>
              <a:rPr sz="1850" spc="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aplikatif,</a:t>
            </a:r>
            <a:r>
              <a:rPr sz="1850" spc="8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nilai</a:t>
            </a:r>
            <a:r>
              <a:rPr sz="1850" spc="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40" dirty="0">
                <a:solidFill>
                  <a:srgbClr val="0F172A"/>
                </a:solidFill>
                <a:latin typeface="Tahoma"/>
                <a:cs typeface="Tahoma"/>
              </a:rPr>
              <a:t>dan </a:t>
            </a:r>
            <a:r>
              <a:rPr sz="1850" spc="-10" dirty="0">
                <a:solidFill>
                  <a:srgbClr val="0F172A"/>
                </a:solidFill>
                <a:latin typeface="Tahoma"/>
                <a:cs typeface="Tahoma"/>
              </a:rPr>
              <a:t>karakter).</a:t>
            </a:r>
            <a:endParaRPr sz="185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296400" y="3431783"/>
            <a:ext cx="7772400" cy="5029200"/>
            <a:chOff x="9296400" y="3431783"/>
            <a:chExt cx="7772400" cy="5029200"/>
          </a:xfrm>
        </p:grpSpPr>
        <p:sp>
          <p:nvSpPr>
            <p:cNvPr id="15" name="object 15"/>
            <p:cNvSpPr/>
            <p:nvPr/>
          </p:nvSpPr>
          <p:spPr>
            <a:xfrm>
              <a:off x="9296400" y="3431783"/>
              <a:ext cx="7772400" cy="5029200"/>
            </a:xfrm>
            <a:custGeom>
              <a:avLst/>
              <a:gdLst/>
              <a:ahLst/>
              <a:cxnLst/>
              <a:rect l="l" t="t" r="r" b="b"/>
              <a:pathLst>
                <a:path w="7772400" h="5029200">
                  <a:moveTo>
                    <a:pt x="7712702" y="5029199"/>
                  </a:moveTo>
                  <a:lnTo>
                    <a:pt x="59696" y="5029199"/>
                  </a:lnTo>
                  <a:lnTo>
                    <a:pt x="36460" y="5024508"/>
                  </a:lnTo>
                  <a:lnTo>
                    <a:pt x="17484" y="5011715"/>
                  </a:lnTo>
                  <a:lnTo>
                    <a:pt x="4691" y="4992739"/>
                  </a:lnTo>
                  <a:lnTo>
                    <a:pt x="0" y="4969503"/>
                  </a:lnTo>
                  <a:lnTo>
                    <a:pt x="0" y="59696"/>
                  </a:lnTo>
                  <a:lnTo>
                    <a:pt x="4691" y="36459"/>
                  </a:lnTo>
                  <a:lnTo>
                    <a:pt x="17484" y="17484"/>
                  </a:lnTo>
                  <a:lnTo>
                    <a:pt x="36460" y="4691"/>
                  </a:lnTo>
                  <a:lnTo>
                    <a:pt x="59696" y="0"/>
                  </a:lnTo>
                  <a:lnTo>
                    <a:pt x="7712702" y="0"/>
                  </a:lnTo>
                  <a:lnTo>
                    <a:pt x="7754914" y="17484"/>
                  </a:lnTo>
                  <a:lnTo>
                    <a:pt x="7772399" y="59696"/>
                  </a:lnTo>
                  <a:lnTo>
                    <a:pt x="7772399" y="4969503"/>
                  </a:lnTo>
                  <a:lnTo>
                    <a:pt x="7767708" y="4992739"/>
                  </a:lnTo>
                  <a:lnTo>
                    <a:pt x="7754915" y="5011715"/>
                  </a:lnTo>
                  <a:lnTo>
                    <a:pt x="7735939" y="5024508"/>
                  </a:lnTo>
                  <a:lnTo>
                    <a:pt x="7712702" y="5029199"/>
                  </a:lnTo>
                  <a:close/>
                </a:path>
              </a:pathLst>
            </a:custGeom>
            <a:solidFill>
              <a:srgbClr val="F0F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80729" y="381000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182849" y="365699"/>
                  </a:moveTo>
                  <a:lnTo>
                    <a:pt x="134241" y="359168"/>
                  </a:lnTo>
                  <a:lnTo>
                    <a:pt x="90562" y="340735"/>
                  </a:lnTo>
                  <a:lnTo>
                    <a:pt x="53555" y="312144"/>
                  </a:lnTo>
                  <a:lnTo>
                    <a:pt x="24964" y="275137"/>
                  </a:lnTo>
                  <a:lnTo>
                    <a:pt x="6531" y="231458"/>
                  </a:lnTo>
                  <a:lnTo>
                    <a:pt x="0" y="182849"/>
                  </a:lnTo>
                  <a:lnTo>
                    <a:pt x="6531" y="134241"/>
                  </a:lnTo>
                  <a:lnTo>
                    <a:pt x="24964" y="90562"/>
                  </a:lnTo>
                  <a:lnTo>
                    <a:pt x="53555" y="53555"/>
                  </a:lnTo>
                  <a:lnTo>
                    <a:pt x="90562" y="24964"/>
                  </a:lnTo>
                  <a:lnTo>
                    <a:pt x="134241" y="6531"/>
                  </a:lnTo>
                  <a:lnTo>
                    <a:pt x="182849" y="0"/>
                  </a:lnTo>
                  <a:lnTo>
                    <a:pt x="218688" y="3545"/>
                  </a:lnTo>
                  <a:lnTo>
                    <a:pt x="284295" y="30720"/>
                  </a:lnTo>
                  <a:lnTo>
                    <a:pt x="334979" y="81404"/>
                  </a:lnTo>
                  <a:lnTo>
                    <a:pt x="362154" y="147011"/>
                  </a:lnTo>
                  <a:lnTo>
                    <a:pt x="365699" y="182849"/>
                  </a:lnTo>
                  <a:lnTo>
                    <a:pt x="359168" y="231458"/>
                  </a:lnTo>
                  <a:lnTo>
                    <a:pt x="340735" y="275137"/>
                  </a:lnTo>
                  <a:lnTo>
                    <a:pt x="312144" y="312144"/>
                  </a:lnTo>
                  <a:lnTo>
                    <a:pt x="275137" y="340735"/>
                  </a:lnTo>
                  <a:lnTo>
                    <a:pt x="231458" y="359168"/>
                  </a:lnTo>
                  <a:lnTo>
                    <a:pt x="182849" y="365699"/>
                  </a:lnTo>
                  <a:close/>
                </a:path>
              </a:pathLst>
            </a:custGeom>
            <a:solidFill>
              <a:srgbClr val="FA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368019" y="3600770"/>
            <a:ext cx="3382010" cy="3879850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605"/>
              </a:spcBef>
            </a:pPr>
            <a:r>
              <a:rPr sz="23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300">
              <a:latin typeface="Arial"/>
              <a:cs typeface="Arial"/>
            </a:endParaRPr>
          </a:p>
          <a:p>
            <a:pPr marL="12700" marR="1070610">
              <a:lnSpc>
                <a:spcPct val="100000"/>
              </a:lnSpc>
              <a:spcBef>
                <a:spcPts val="1510"/>
              </a:spcBef>
            </a:pPr>
            <a:r>
              <a:rPr sz="2300" b="1" spc="-50" dirty="0">
                <a:solidFill>
                  <a:srgbClr val="111827"/>
                </a:solidFill>
                <a:latin typeface="Tahoma"/>
                <a:cs typeface="Tahoma"/>
              </a:rPr>
              <a:t>Pengolahan</a:t>
            </a:r>
            <a:r>
              <a:rPr sz="2300" b="1" spc="-9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2300" b="1" spc="-25" dirty="0">
                <a:solidFill>
                  <a:srgbClr val="111827"/>
                </a:solidFill>
                <a:latin typeface="Tahoma"/>
                <a:cs typeface="Tahoma"/>
              </a:rPr>
              <a:t>dan </a:t>
            </a:r>
            <a:r>
              <a:rPr sz="2300" b="1" spc="-10" dirty="0">
                <a:solidFill>
                  <a:srgbClr val="111827"/>
                </a:solidFill>
                <a:latin typeface="Tahoma"/>
                <a:cs typeface="Tahoma"/>
              </a:rPr>
              <a:t>Analisis</a:t>
            </a:r>
            <a:r>
              <a:rPr sz="2300" b="1" spc="-90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2300" b="1" spc="-20" dirty="0">
                <a:solidFill>
                  <a:srgbClr val="111827"/>
                </a:solidFill>
                <a:latin typeface="Tahoma"/>
                <a:cs typeface="Tahoma"/>
              </a:rPr>
              <a:t>Data</a:t>
            </a:r>
            <a:endParaRPr sz="23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180"/>
              </a:spcBef>
            </a:pPr>
            <a:r>
              <a:rPr sz="1850" spc="80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85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5" dirty="0">
                <a:solidFill>
                  <a:srgbClr val="0F172A"/>
                </a:solidFill>
                <a:latin typeface="Tahoma"/>
                <a:cs typeface="Tahoma"/>
              </a:rPr>
              <a:t>mengorganisasi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185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menafsirkan</a:t>
            </a:r>
            <a:r>
              <a:rPr sz="185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data</a:t>
            </a:r>
            <a:r>
              <a:rPr sz="185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yang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telah</a:t>
            </a:r>
            <a:r>
              <a:rPr sz="1850" spc="114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0F172A"/>
                </a:solidFill>
                <a:latin typeface="Tahoma"/>
                <a:cs typeface="Tahoma"/>
              </a:rPr>
              <a:t>dikumpulkan,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menggunakan</a:t>
            </a:r>
            <a:r>
              <a:rPr sz="1850" spc="-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70" dirty="0">
                <a:solidFill>
                  <a:srgbClr val="0F172A"/>
                </a:solidFill>
                <a:latin typeface="Tahoma"/>
                <a:cs typeface="Tahoma"/>
              </a:rPr>
              <a:t>berbagai</a:t>
            </a:r>
            <a:r>
              <a:rPr sz="1850" spc="-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0F172A"/>
                </a:solidFill>
                <a:latin typeface="Tahoma"/>
                <a:cs typeface="Tahoma"/>
              </a:rPr>
              <a:t>teknik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analisis,</a:t>
            </a:r>
            <a:r>
              <a:rPr sz="185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70" dirty="0">
                <a:solidFill>
                  <a:srgbClr val="0F172A"/>
                </a:solidFill>
                <a:latin typeface="Tahoma"/>
                <a:cs typeface="Tahoma"/>
              </a:rPr>
              <a:t>seperti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diskusi </a:t>
            </a:r>
            <a:r>
              <a:rPr sz="1850" spc="55" dirty="0">
                <a:solidFill>
                  <a:srgbClr val="0F172A"/>
                </a:solidFill>
                <a:latin typeface="Tahoma"/>
                <a:cs typeface="Tahoma"/>
              </a:rPr>
              <a:t>kelompok,</a:t>
            </a:r>
            <a:r>
              <a:rPr sz="1850" spc="-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pemetaan</a:t>
            </a:r>
            <a:r>
              <a:rPr sz="1850" spc="-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konsep,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atau</a:t>
            </a:r>
            <a:r>
              <a:rPr sz="185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5" dirty="0">
                <a:solidFill>
                  <a:srgbClr val="0F172A"/>
                </a:solidFill>
                <a:latin typeface="Tahoma"/>
                <a:cs typeface="Tahoma"/>
              </a:rPr>
              <a:t>pembuatan</a:t>
            </a:r>
            <a:r>
              <a:rPr sz="185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0F172A"/>
                </a:solidFill>
                <a:latin typeface="Tahoma"/>
                <a:cs typeface="Tahoma"/>
              </a:rPr>
              <a:t>grafik.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631689" y="38100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49" y="365699"/>
                </a:moveTo>
                <a:lnTo>
                  <a:pt x="134241" y="359168"/>
                </a:lnTo>
                <a:lnTo>
                  <a:pt x="90562" y="340735"/>
                </a:lnTo>
                <a:lnTo>
                  <a:pt x="53555" y="312144"/>
                </a:lnTo>
                <a:lnTo>
                  <a:pt x="24964" y="275137"/>
                </a:lnTo>
                <a:lnTo>
                  <a:pt x="6531" y="231458"/>
                </a:lnTo>
                <a:lnTo>
                  <a:pt x="0" y="182849"/>
                </a:lnTo>
                <a:lnTo>
                  <a:pt x="6531" y="134241"/>
                </a:lnTo>
                <a:lnTo>
                  <a:pt x="24964" y="90562"/>
                </a:lnTo>
                <a:lnTo>
                  <a:pt x="53555" y="53555"/>
                </a:lnTo>
                <a:lnTo>
                  <a:pt x="90562" y="24964"/>
                </a:lnTo>
                <a:lnTo>
                  <a:pt x="134241" y="6531"/>
                </a:lnTo>
                <a:lnTo>
                  <a:pt x="182849" y="0"/>
                </a:lnTo>
                <a:lnTo>
                  <a:pt x="218688" y="3545"/>
                </a:lnTo>
                <a:lnTo>
                  <a:pt x="284295" y="30720"/>
                </a:lnTo>
                <a:lnTo>
                  <a:pt x="334979" y="81404"/>
                </a:lnTo>
                <a:lnTo>
                  <a:pt x="362154" y="147011"/>
                </a:lnTo>
                <a:lnTo>
                  <a:pt x="365699" y="182849"/>
                </a:lnTo>
                <a:lnTo>
                  <a:pt x="359168" y="231458"/>
                </a:lnTo>
                <a:lnTo>
                  <a:pt x="340735" y="275137"/>
                </a:lnTo>
                <a:lnTo>
                  <a:pt x="312144" y="312144"/>
                </a:lnTo>
                <a:lnTo>
                  <a:pt x="275137" y="340735"/>
                </a:lnTo>
                <a:lnTo>
                  <a:pt x="231458" y="359168"/>
                </a:lnTo>
                <a:lnTo>
                  <a:pt x="182849" y="365699"/>
                </a:lnTo>
                <a:close/>
              </a:path>
            </a:pathLst>
          </a:custGeom>
          <a:solidFill>
            <a:srgbClr val="FA92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618980" y="3600770"/>
            <a:ext cx="3403600" cy="386143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605"/>
              </a:spcBef>
            </a:pPr>
            <a:r>
              <a:rPr sz="23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300" b="1" spc="-55" dirty="0">
                <a:solidFill>
                  <a:srgbClr val="111827"/>
                </a:solidFill>
                <a:latin typeface="Tahoma"/>
                <a:cs typeface="Tahoma"/>
              </a:rPr>
              <a:t>Pengumpulan</a:t>
            </a:r>
            <a:r>
              <a:rPr sz="2300" b="1" spc="-6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2300" b="1" spc="-20" dirty="0">
                <a:solidFill>
                  <a:srgbClr val="111827"/>
                </a:solidFill>
                <a:latin typeface="Tahoma"/>
                <a:cs typeface="Tahoma"/>
              </a:rPr>
              <a:t>Data</a:t>
            </a:r>
            <a:endParaRPr sz="23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245"/>
              </a:spcBef>
            </a:pPr>
            <a:r>
              <a:rPr sz="1850" spc="80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85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45" dirty="0">
                <a:solidFill>
                  <a:srgbClr val="0F172A"/>
                </a:solidFill>
                <a:latin typeface="Tahoma"/>
                <a:cs typeface="Tahoma"/>
              </a:rPr>
              <a:t>mengumpulkan </a:t>
            </a:r>
            <a:r>
              <a:rPr sz="1850" spc="55" dirty="0">
                <a:solidFill>
                  <a:srgbClr val="0F172A"/>
                </a:solidFill>
                <a:latin typeface="Tahoma"/>
                <a:cs typeface="Tahoma"/>
              </a:rPr>
              <a:t>informasi</a:t>
            </a:r>
            <a:r>
              <a:rPr sz="185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dari</a:t>
            </a:r>
            <a:r>
              <a:rPr sz="1850" spc="-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berbagai </a:t>
            </a:r>
            <a:r>
              <a:rPr sz="1850" spc="45" dirty="0">
                <a:solidFill>
                  <a:srgbClr val="0F172A"/>
                </a:solidFill>
                <a:latin typeface="Tahoma"/>
                <a:cs typeface="Tahoma"/>
              </a:rPr>
              <a:t>sumber,</a:t>
            </a:r>
            <a:r>
              <a:rPr sz="185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70" dirty="0">
                <a:solidFill>
                  <a:srgbClr val="0F172A"/>
                </a:solidFill>
                <a:latin typeface="Tahoma"/>
                <a:cs typeface="Tahoma"/>
              </a:rPr>
              <a:t>seperti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eksperimen, </a:t>
            </a:r>
            <a:r>
              <a:rPr sz="1850" spc="75" dirty="0">
                <a:solidFill>
                  <a:srgbClr val="0F172A"/>
                </a:solidFill>
                <a:latin typeface="Tahoma"/>
                <a:cs typeface="Tahoma"/>
              </a:rPr>
              <a:t>observasi,</a:t>
            </a:r>
            <a:r>
              <a:rPr sz="185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75" dirty="0">
                <a:solidFill>
                  <a:srgbClr val="0F172A"/>
                </a:solidFill>
                <a:latin typeface="Tahoma"/>
                <a:cs typeface="Tahoma"/>
              </a:rPr>
              <a:t>wawancara,</a:t>
            </a:r>
            <a:r>
              <a:rPr sz="185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-20" dirty="0">
                <a:solidFill>
                  <a:srgbClr val="0F172A"/>
                </a:solidFill>
                <a:latin typeface="Tahoma"/>
                <a:cs typeface="Tahoma"/>
              </a:rPr>
              <a:t>atau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literatur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185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70" dirty="0">
                <a:solidFill>
                  <a:srgbClr val="0F172A"/>
                </a:solidFill>
                <a:latin typeface="Tahoma"/>
                <a:cs typeface="Tahoma"/>
              </a:rPr>
              <a:t>mencari</a:t>
            </a:r>
            <a:r>
              <a:rPr sz="185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pola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-20" dirty="0">
                <a:solidFill>
                  <a:srgbClr val="0F172A"/>
                </a:solidFill>
                <a:latin typeface="Tahoma"/>
                <a:cs typeface="Tahoma"/>
              </a:rPr>
              <a:t>atau </a:t>
            </a:r>
            <a:r>
              <a:rPr sz="1850" spc="55" dirty="0">
                <a:solidFill>
                  <a:srgbClr val="0F172A"/>
                </a:solidFill>
                <a:latin typeface="Tahoma"/>
                <a:cs typeface="Tahoma"/>
              </a:rPr>
              <a:t>hubungan</a:t>
            </a:r>
            <a:r>
              <a:rPr sz="185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antar</a:t>
            </a:r>
            <a:r>
              <a:rPr sz="1850" spc="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70" dirty="0">
                <a:solidFill>
                  <a:srgbClr val="0F172A"/>
                </a:solidFill>
                <a:latin typeface="Tahoma"/>
                <a:cs typeface="Tahoma"/>
              </a:rPr>
              <a:t>konsep </a:t>
            </a:r>
            <a:r>
              <a:rPr sz="1850" spc="55" dirty="0">
                <a:solidFill>
                  <a:srgbClr val="0F172A"/>
                </a:solidFill>
                <a:latin typeface="Tahoma"/>
                <a:cs typeface="Tahoma"/>
              </a:rPr>
              <a:t>(menggunakan</a:t>
            </a:r>
            <a:r>
              <a:rPr sz="185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sumber </a:t>
            </a:r>
            <a:r>
              <a:rPr sz="1850" spc="55" dirty="0">
                <a:solidFill>
                  <a:srgbClr val="0F172A"/>
                </a:solidFill>
                <a:latin typeface="Tahoma"/>
                <a:cs typeface="Tahoma"/>
              </a:rPr>
              <a:t>lingkungan</a:t>
            </a:r>
            <a:r>
              <a:rPr sz="1850" spc="-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0F172A"/>
                </a:solidFill>
                <a:latin typeface="Tahoma"/>
                <a:cs typeface="Tahoma"/>
              </a:rPr>
              <a:t>sekitar).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45" dirty="0">
                <a:latin typeface="Tahoma"/>
                <a:cs typeface="Tahoma"/>
              </a:rPr>
              <a:t>12</a:t>
            </a:fld>
            <a:endParaRPr b="1" spc="45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500" y="793992"/>
            <a:ext cx="13187680" cy="120396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4600" spc="-70" dirty="0">
                <a:solidFill>
                  <a:srgbClr val="0DA5E9"/>
                </a:solidFill>
              </a:rPr>
              <a:t>Contoh</a:t>
            </a:r>
            <a:r>
              <a:rPr sz="4600" spc="-165" dirty="0">
                <a:solidFill>
                  <a:srgbClr val="0DA5E9"/>
                </a:solidFill>
              </a:rPr>
              <a:t> </a:t>
            </a:r>
            <a:r>
              <a:rPr sz="4600" spc="-110" dirty="0">
                <a:solidFill>
                  <a:srgbClr val="0DA5E9"/>
                </a:solidFill>
              </a:rPr>
              <a:t>Pelaksanaan</a:t>
            </a:r>
            <a:r>
              <a:rPr sz="4600" spc="-135" dirty="0">
                <a:solidFill>
                  <a:srgbClr val="0DA5E9"/>
                </a:solidFill>
              </a:rPr>
              <a:t> </a:t>
            </a:r>
            <a:r>
              <a:rPr sz="4600" spc="-165" dirty="0">
                <a:solidFill>
                  <a:srgbClr val="0368A1"/>
                </a:solidFill>
              </a:rPr>
              <a:t>Pembelajaran</a:t>
            </a:r>
            <a:r>
              <a:rPr sz="4600" spc="-170" dirty="0">
                <a:solidFill>
                  <a:srgbClr val="0368A1"/>
                </a:solidFill>
              </a:rPr>
              <a:t> </a:t>
            </a:r>
            <a:r>
              <a:rPr sz="4600" spc="-10" dirty="0">
                <a:solidFill>
                  <a:srgbClr val="0368A1"/>
                </a:solidFill>
              </a:rPr>
              <a:t>Mendalam</a:t>
            </a:r>
            <a:endParaRPr sz="4600"/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300" b="0" spc="60" dirty="0">
                <a:solidFill>
                  <a:srgbClr val="0368A1"/>
                </a:solidFill>
                <a:latin typeface="Tahoma"/>
                <a:cs typeface="Tahoma"/>
              </a:rPr>
              <a:t>Keterkaitan</a:t>
            </a:r>
            <a:r>
              <a:rPr sz="2300" b="0" spc="-40" dirty="0">
                <a:solidFill>
                  <a:srgbClr val="0368A1"/>
                </a:solidFill>
                <a:latin typeface="Tahoma"/>
                <a:cs typeface="Tahoma"/>
              </a:rPr>
              <a:t> </a:t>
            </a:r>
            <a:r>
              <a:rPr sz="2300" b="0" spc="80" dirty="0">
                <a:solidFill>
                  <a:srgbClr val="0368A1"/>
                </a:solidFill>
                <a:latin typeface="Tahoma"/>
                <a:cs typeface="Tahoma"/>
              </a:rPr>
              <a:t>Pengalaman</a:t>
            </a:r>
            <a:r>
              <a:rPr sz="2300" b="0" spc="-35" dirty="0">
                <a:solidFill>
                  <a:srgbClr val="0368A1"/>
                </a:solidFill>
                <a:latin typeface="Tahoma"/>
                <a:cs typeface="Tahoma"/>
              </a:rPr>
              <a:t> </a:t>
            </a:r>
            <a:r>
              <a:rPr sz="2300" b="0" dirty="0">
                <a:solidFill>
                  <a:srgbClr val="0368A1"/>
                </a:solidFill>
                <a:latin typeface="Tahoma"/>
                <a:cs typeface="Tahoma"/>
              </a:rPr>
              <a:t>Belajar,</a:t>
            </a:r>
            <a:r>
              <a:rPr sz="2300" b="0" spc="-40" dirty="0">
                <a:solidFill>
                  <a:srgbClr val="0368A1"/>
                </a:solidFill>
                <a:latin typeface="Tahoma"/>
                <a:cs typeface="Tahoma"/>
              </a:rPr>
              <a:t> </a:t>
            </a:r>
            <a:r>
              <a:rPr sz="2300" b="0" spc="90" dirty="0">
                <a:solidFill>
                  <a:srgbClr val="0368A1"/>
                </a:solidFill>
                <a:latin typeface="Tahoma"/>
                <a:cs typeface="Tahoma"/>
              </a:rPr>
              <a:t>Prinsip</a:t>
            </a:r>
            <a:r>
              <a:rPr sz="2300" b="0" spc="-35" dirty="0">
                <a:solidFill>
                  <a:srgbClr val="0368A1"/>
                </a:solidFill>
                <a:latin typeface="Tahoma"/>
                <a:cs typeface="Tahoma"/>
              </a:rPr>
              <a:t> </a:t>
            </a:r>
            <a:r>
              <a:rPr sz="2300" b="0" spc="60" dirty="0">
                <a:solidFill>
                  <a:srgbClr val="0368A1"/>
                </a:solidFill>
                <a:latin typeface="Tahoma"/>
                <a:cs typeface="Tahoma"/>
              </a:rPr>
              <a:t>Pembelajaran,</a:t>
            </a:r>
            <a:r>
              <a:rPr sz="2300" b="0" spc="-40" dirty="0">
                <a:solidFill>
                  <a:srgbClr val="0368A1"/>
                </a:solidFill>
                <a:latin typeface="Tahoma"/>
                <a:cs typeface="Tahoma"/>
              </a:rPr>
              <a:t> </a:t>
            </a:r>
            <a:r>
              <a:rPr sz="2300" b="0" spc="80" dirty="0">
                <a:solidFill>
                  <a:srgbClr val="0368A1"/>
                </a:solidFill>
                <a:latin typeface="Tahoma"/>
                <a:cs typeface="Tahoma"/>
              </a:rPr>
              <a:t>dan</a:t>
            </a:r>
            <a:r>
              <a:rPr sz="2300" b="0" spc="-35" dirty="0">
                <a:solidFill>
                  <a:srgbClr val="0368A1"/>
                </a:solidFill>
                <a:latin typeface="Tahoma"/>
                <a:cs typeface="Tahoma"/>
              </a:rPr>
              <a:t> </a:t>
            </a:r>
            <a:r>
              <a:rPr sz="2300" b="0" spc="70" dirty="0">
                <a:solidFill>
                  <a:srgbClr val="0368A1"/>
                </a:solidFill>
                <a:latin typeface="Tahoma"/>
                <a:cs typeface="Tahoma"/>
              </a:rPr>
              <a:t>adaptasi</a:t>
            </a:r>
            <a:r>
              <a:rPr sz="2300" b="0" spc="-40" dirty="0">
                <a:solidFill>
                  <a:srgbClr val="0368A1"/>
                </a:solidFill>
                <a:latin typeface="Tahoma"/>
                <a:cs typeface="Tahoma"/>
              </a:rPr>
              <a:t> </a:t>
            </a:r>
            <a:r>
              <a:rPr sz="2300" b="0" spc="140" dirty="0">
                <a:solidFill>
                  <a:srgbClr val="0368A1"/>
                </a:solidFill>
                <a:latin typeface="Tahoma"/>
                <a:cs typeface="Tahoma"/>
              </a:rPr>
              <a:t>Model</a:t>
            </a:r>
            <a:r>
              <a:rPr sz="2300" b="0" spc="-35" dirty="0">
                <a:solidFill>
                  <a:srgbClr val="0368A1"/>
                </a:solidFill>
                <a:latin typeface="Tahoma"/>
                <a:cs typeface="Tahoma"/>
              </a:rPr>
              <a:t> </a:t>
            </a:r>
            <a:r>
              <a:rPr sz="2300" b="0" spc="70" dirty="0">
                <a:solidFill>
                  <a:srgbClr val="0368A1"/>
                </a:solidFill>
                <a:latin typeface="Tahoma"/>
                <a:cs typeface="Tahoma"/>
              </a:rPr>
              <a:t>Pembelajaran</a:t>
            </a:r>
            <a:r>
              <a:rPr sz="2300" b="0" spc="-40" dirty="0">
                <a:solidFill>
                  <a:srgbClr val="0368A1"/>
                </a:solidFill>
                <a:latin typeface="Tahoma"/>
                <a:cs typeface="Tahoma"/>
              </a:rPr>
              <a:t> </a:t>
            </a:r>
            <a:r>
              <a:rPr sz="2300" b="0" spc="-10" dirty="0">
                <a:solidFill>
                  <a:srgbClr val="0368A1"/>
                </a:solidFill>
                <a:latin typeface="Tahoma"/>
                <a:cs typeface="Tahoma"/>
              </a:rPr>
              <a:t>Inkuiri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81690" y="1020318"/>
            <a:ext cx="62420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210" dirty="0">
                <a:solidFill>
                  <a:srgbClr val="065985"/>
                </a:solidFill>
                <a:latin typeface="Tahoma"/>
                <a:cs typeface="Tahoma"/>
              </a:rPr>
              <a:t>2/2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2560320"/>
            <a:ext cx="7772400" cy="731520"/>
          </a:xfrm>
          <a:custGeom>
            <a:avLst/>
            <a:gdLst/>
            <a:ahLst/>
            <a:cxnLst/>
            <a:rect l="l" t="t" r="r" b="b"/>
            <a:pathLst>
              <a:path w="7772400" h="731520">
                <a:moveTo>
                  <a:pt x="7714809" y="731399"/>
                </a:moveTo>
                <a:lnTo>
                  <a:pt x="57590" y="731399"/>
                </a:lnTo>
                <a:lnTo>
                  <a:pt x="35173" y="726874"/>
                </a:lnTo>
                <a:lnTo>
                  <a:pt x="16867" y="714532"/>
                </a:lnTo>
                <a:lnTo>
                  <a:pt x="4525" y="696226"/>
                </a:lnTo>
                <a:lnTo>
                  <a:pt x="0" y="673809"/>
                </a:lnTo>
                <a:lnTo>
                  <a:pt x="0" y="57590"/>
                </a:lnTo>
                <a:lnTo>
                  <a:pt x="4525" y="35173"/>
                </a:lnTo>
                <a:lnTo>
                  <a:pt x="16867" y="16867"/>
                </a:lnTo>
                <a:lnTo>
                  <a:pt x="35173" y="4525"/>
                </a:lnTo>
                <a:lnTo>
                  <a:pt x="57590" y="0"/>
                </a:lnTo>
                <a:lnTo>
                  <a:pt x="7714809" y="0"/>
                </a:lnTo>
                <a:lnTo>
                  <a:pt x="7755531" y="16867"/>
                </a:lnTo>
                <a:lnTo>
                  <a:pt x="7772399" y="57590"/>
                </a:lnTo>
                <a:lnTo>
                  <a:pt x="7772399" y="673809"/>
                </a:lnTo>
                <a:lnTo>
                  <a:pt x="7767874" y="696226"/>
                </a:lnTo>
                <a:lnTo>
                  <a:pt x="7755531" y="714532"/>
                </a:lnTo>
                <a:lnTo>
                  <a:pt x="7737226" y="726874"/>
                </a:lnTo>
                <a:lnTo>
                  <a:pt x="7714809" y="731399"/>
                </a:lnTo>
                <a:close/>
              </a:path>
            </a:pathLst>
          </a:custGeom>
          <a:solidFill>
            <a:srgbClr val="0F7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07060" y="2725423"/>
            <a:ext cx="599630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85" dirty="0">
                <a:solidFill>
                  <a:srgbClr val="FFFFFF"/>
                </a:solidFill>
                <a:latin typeface="Arial Black"/>
                <a:cs typeface="Arial Black"/>
              </a:rPr>
              <a:t>Mengaplikasi</a:t>
            </a:r>
            <a:r>
              <a:rPr sz="2300" spc="-2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-160" dirty="0">
                <a:solidFill>
                  <a:srgbClr val="FFFFFF"/>
                </a:solidFill>
                <a:latin typeface="Verdana"/>
                <a:cs typeface="Verdana"/>
              </a:rPr>
              <a:t>(Bermakna,</a:t>
            </a:r>
            <a:r>
              <a:rPr sz="23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100" dirty="0">
                <a:solidFill>
                  <a:srgbClr val="FFFFFF"/>
                </a:solidFill>
                <a:latin typeface="Verdana"/>
                <a:cs typeface="Verdana"/>
              </a:rPr>
              <a:t>Menggembirakan)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96400" y="2560324"/>
            <a:ext cx="7772400" cy="731520"/>
          </a:xfrm>
          <a:custGeom>
            <a:avLst/>
            <a:gdLst/>
            <a:ahLst/>
            <a:cxnLst/>
            <a:rect l="l" t="t" r="r" b="b"/>
            <a:pathLst>
              <a:path w="7772400" h="731520">
                <a:moveTo>
                  <a:pt x="7714809" y="731399"/>
                </a:moveTo>
                <a:lnTo>
                  <a:pt x="57590" y="731399"/>
                </a:lnTo>
                <a:lnTo>
                  <a:pt x="35173" y="726874"/>
                </a:lnTo>
                <a:lnTo>
                  <a:pt x="16867" y="714532"/>
                </a:lnTo>
                <a:lnTo>
                  <a:pt x="4525" y="696226"/>
                </a:lnTo>
                <a:lnTo>
                  <a:pt x="0" y="673809"/>
                </a:lnTo>
                <a:lnTo>
                  <a:pt x="0" y="57590"/>
                </a:lnTo>
                <a:lnTo>
                  <a:pt x="4525" y="35173"/>
                </a:lnTo>
                <a:lnTo>
                  <a:pt x="16867" y="16867"/>
                </a:lnTo>
                <a:lnTo>
                  <a:pt x="35173" y="4525"/>
                </a:lnTo>
                <a:lnTo>
                  <a:pt x="57590" y="0"/>
                </a:lnTo>
                <a:lnTo>
                  <a:pt x="7714809" y="0"/>
                </a:lnTo>
                <a:lnTo>
                  <a:pt x="7755532" y="16867"/>
                </a:lnTo>
                <a:lnTo>
                  <a:pt x="7772399" y="57590"/>
                </a:lnTo>
                <a:lnTo>
                  <a:pt x="7772399" y="673809"/>
                </a:lnTo>
                <a:lnTo>
                  <a:pt x="7767874" y="696226"/>
                </a:lnTo>
                <a:lnTo>
                  <a:pt x="7755531" y="714532"/>
                </a:lnTo>
                <a:lnTo>
                  <a:pt x="7737226" y="726874"/>
                </a:lnTo>
                <a:lnTo>
                  <a:pt x="7714809" y="731399"/>
                </a:lnTo>
                <a:close/>
              </a:path>
            </a:pathLst>
          </a:custGeom>
          <a:solidFill>
            <a:srgbClr val="1665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08903" y="2725428"/>
            <a:ext cx="514731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65" dirty="0">
                <a:solidFill>
                  <a:srgbClr val="FFFFFF"/>
                </a:solidFill>
                <a:latin typeface="Arial Black"/>
                <a:cs typeface="Arial Black"/>
              </a:rPr>
              <a:t>Mereﬂeksi</a:t>
            </a:r>
            <a:r>
              <a:rPr sz="2300" spc="-2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-135" dirty="0">
                <a:solidFill>
                  <a:srgbClr val="FFFFFF"/>
                </a:solidFill>
                <a:latin typeface="Verdana"/>
                <a:cs typeface="Verdana"/>
              </a:rPr>
              <a:t>(Berkesadaran,</a:t>
            </a:r>
            <a:r>
              <a:rPr sz="23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114" dirty="0">
                <a:solidFill>
                  <a:srgbClr val="FFFFFF"/>
                </a:solidFill>
                <a:latin typeface="Verdana"/>
                <a:cs typeface="Verdana"/>
              </a:rPr>
              <a:t>Bermakna)</a:t>
            </a:r>
            <a:endParaRPr sz="23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19200" y="3431783"/>
            <a:ext cx="7772400" cy="5029200"/>
            <a:chOff x="1219200" y="3431783"/>
            <a:chExt cx="7772400" cy="5029200"/>
          </a:xfrm>
        </p:grpSpPr>
        <p:sp>
          <p:nvSpPr>
            <p:cNvPr id="9" name="object 9"/>
            <p:cNvSpPr/>
            <p:nvPr/>
          </p:nvSpPr>
          <p:spPr>
            <a:xfrm>
              <a:off x="1219200" y="3431783"/>
              <a:ext cx="7772400" cy="5029200"/>
            </a:xfrm>
            <a:custGeom>
              <a:avLst/>
              <a:gdLst/>
              <a:ahLst/>
              <a:cxnLst/>
              <a:rect l="l" t="t" r="r" b="b"/>
              <a:pathLst>
                <a:path w="7772400" h="5029200">
                  <a:moveTo>
                    <a:pt x="7712702" y="5029199"/>
                  </a:moveTo>
                  <a:lnTo>
                    <a:pt x="59696" y="5029199"/>
                  </a:lnTo>
                  <a:lnTo>
                    <a:pt x="36459" y="5024508"/>
                  </a:lnTo>
                  <a:lnTo>
                    <a:pt x="17484" y="5011715"/>
                  </a:lnTo>
                  <a:lnTo>
                    <a:pt x="4691" y="4992739"/>
                  </a:lnTo>
                  <a:lnTo>
                    <a:pt x="0" y="4969503"/>
                  </a:lnTo>
                  <a:lnTo>
                    <a:pt x="0" y="59696"/>
                  </a:lnTo>
                  <a:lnTo>
                    <a:pt x="4691" y="36459"/>
                  </a:lnTo>
                  <a:lnTo>
                    <a:pt x="17484" y="17484"/>
                  </a:lnTo>
                  <a:lnTo>
                    <a:pt x="36459" y="4691"/>
                  </a:lnTo>
                  <a:lnTo>
                    <a:pt x="59696" y="0"/>
                  </a:lnTo>
                  <a:lnTo>
                    <a:pt x="7712702" y="0"/>
                  </a:lnTo>
                  <a:lnTo>
                    <a:pt x="7754915" y="17484"/>
                  </a:lnTo>
                  <a:lnTo>
                    <a:pt x="7772399" y="59696"/>
                  </a:lnTo>
                  <a:lnTo>
                    <a:pt x="7772399" y="4969503"/>
                  </a:lnTo>
                  <a:lnTo>
                    <a:pt x="7767708" y="4992739"/>
                  </a:lnTo>
                  <a:lnTo>
                    <a:pt x="7754915" y="5011715"/>
                  </a:lnTo>
                  <a:lnTo>
                    <a:pt x="7735939" y="5024508"/>
                  </a:lnTo>
                  <a:lnTo>
                    <a:pt x="7712702" y="5029199"/>
                  </a:lnTo>
                  <a:close/>
                </a:path>
              </a:pathLst>
            </a:custGeom>
            <a:solidFill>
              <a:srgbClr val="F0F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03530" y="381000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>
                  <a:moveTo>
                    <a:pt x="182849" y="365699"/>
                  </a:moveTo>
                  <a:lnTo>
                    <a:pt x="134241" y="359168"/>
                  </a:lnTo>
                  <a:lnTo>
                    <a:pt x="90562" y="340735"/>
                  </a:lnTo>
                  <a:lnTo>
                    <a:pt x="53555" y="312144"/>
                  </a:lnTo>
                  <a:lnTo>
                    <a:pt x="24964" y="275137"/>
                  </a:lnTo>
                  <a:lnTo>
                    <a:pt x="6531" y="231458"/>
                  </a:lnTo>
                  <a:lnTo>
                    <a:pt x="0" y="182849"/>
                  </a:lnTo>
                  <a:lnTo>
                    <a:pt x="6531" y="134241"/>
                  </a:lnTo>
                  <a:lnTo>
                    <a:pt x="24964" y="90562"/>
                  </a:lnTo>
                  <a:lnTo>
                    <a:pt x="53555" y="53555"/>
                  </a:lnTo>
                  <a:lnTo>
                    <a:pt x="90562" y="24964"/>
                  </a:lnTo>
                  <a:lnTo>
                    <a:pt x="134241" y="6531"/>
                  </a:lnTo>
                  <a:lnTo>
                    <a:pt x="182849" y="0"/>
                  </a:lnTo>
                  <a:lnTo>
                    <a:pt x="218688" y="3545"/>
                  </a:lnTo>
                  <a:lnTo>
                    <a:pt x="284295" y="30720"/>
                  </a:lnTo>
                  <a:lnTo>
                    <a:pt x="334979" y="81404"/>
                  </a:lnTo>
                  <a:lnTo>
                    <a:pt x="362154" y="147011"/>
                  </a:lnTo>
                  <a:lnTo>
                    <a:pt x="365699" y="182849"/>
                  </a:lnTo>
                  <a:lnTo>
                    <a:pt x="359168" y="231458"/>
                  </a:lnTo>
                  <a:lnTo>
                    <a:pt x="340735" y="275137"/>
                  </a:lnTo>
                  <a:lnTo>
                    <a:pt x="312144" y="312144"/>
                  </a:lnTo>
                  <a:lnTo>
                    <a:pt x="275137" y="340735"/>
                  </a:lnTo>
                  <a:lnTo>
                    <a:pt x="231458" y="359168"/>
                  </a:lnTo>
                  <a:lnTo>
                    <a:pt x="182849" y="365699"/>
                  </a:lnTo>
                  <a:close/>
                </a:path>
              </a:pathLst>
            </a:custGeom>
            <a:solidFill>
              <a:srgbClr val="FA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90820" y="3600770"/>
            <a:ext cx="3215005" cy="256476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605"/>
              </a:spcBef>
            </a:pPr>
            <a:r>
              <a:rPr sz="23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300" b="1" spc="-10" dirty="0">
                <a:solidFill>
                  <a:srgbClr val="111827"/>
                </a:solidFill>
                <a:latin typeface="Tahoma"/>
                <a:cs typeface="Tahoma"/>
              </a:rPr>
              <a:t>Komunikasi</a:t>
            </a:r>
            <a:endParaRPr sz="23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245"/>
              </a:spcBef>
            </a:pPr>
            <a:r>
              <a:rPr sz="1850" spc="80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85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menyampaikan </a:t>
            </a:r>
            <a:r>
              <a:rPr sz="1850" spc="55" dirty="0">
                <a:solidFill>
                  <a:srgbClr val="0F172A"/>
                </a:solidFill>
                <a:latin typeface="Tahoma"/>
                <a:cs typeface="Tahoma"/>
              </a:rPr>
              <a:t>hasil</a:t>
            </a:r>
            <a:r>
              <a:rPr sz="185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temuannya</a:t>
            </a:r>
            <a:r>
              <a:rPr sz="185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0F172A"/>
                </a:solidFill>
                <a:latin typeface="Tahoma"/>
                <a:cs typeface="Tahoma"/>
              </a:rPr>
              <a:t>melalui </a:t>
            </a:r>
            <a:r>
              <a:rPr sz="1850" spc="55" dirty="0">
                <a:solidFill>
                  <a:srgbClr val="0F172A"/>
                </a:solidFill>
                <a:latin typeface="Tahoma"/>
                <a:cs typeface="Tahoma"/>
              </a:rPr>
              <a:t>presentasi,</a:t>
            </a:r>
            <a:r>
              <a:rPr sz="185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5" dirty="0">
                <a:solidFill>
                  <a:srgbClr val="0F172A"/>
                </a:solidFill>
                <a:latin typeface="Tahoma"/>
                <a:cs typeface="Tahoma"/>
              </a:rPr>
              <a:t>laporan</a:t>
            </a:r>
            <a:r>
              <a:rPr sz="185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0F172A"/>
                </a:solidFill>
                <a:latin typeface="Tahoma"/>
                <a:cs typeface="Tahoma"/>
              </a:rPr>
              <a:t>tertulis,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atau</a:t>
            </a:r>
            <a:r>
              <a:rPr sz="185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70" dirty="0">
                <a:solidFill>
                  <a:srgbClr val="0F172A"/>
                </a:solidFill>
                <a:latin typeface="Tahoma"/>
                <a:cs typeface="Tahoma"/>
              </a:rPr>
              <a:t>diskusi</a:t>
            </a:r>
            <a:r>
              <a:rPr sz="185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40" dirty="0">
                <a:solidFill>
                  <a:srgbClr val="0F172A"/>
                </a:solidFill>
                <a:latin typeface="Tahoma"/>
                <a:cs typeface="Tahoma"/>
              </a:rPr>
              <a:t>kelas.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54489" y="38100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49" y="365699"/>
                </a:moveTo>
                <a:lnTo>
                  <a:pt x="134241" y="359168"/>
                </a:lnTo>
                <a:lnTo>
                  <a:pt x="90562" y="340735"/>
                </a:lnTo>
                <a:lnTo>
                  <a:pt x="53555" y="312144"/>
                </a:lnTo>
                <a:lnTo>
                  <a:pt x="24964" y="275137"/>
                </a:lnTo>
                <a:lnTo>
                  <a:pt x="6531" y="231458"/>
                </a:lnTo>
                <a:lnTo>
                  <a:pt x="0" y="182849"/>
                </a:lnTo>
                <a:lnTo>
                  <a:pt x="6531" y="134241"/>
                </a:lnTo>
                <a:lnTo>
                  <a:pt x="24964" y="90562"/>
                </a:lnTo>
                <a:lnTo>
                  <a:pt x="53555" y="53555"/>
                </a:lnTo>
                <a:lnTo>
                  <a:pt x="90562" y="24964"/>
                </a:lnTo>
                <a:lnTo>
                  <a:pt x="134241" y="6531"/>
                </a:lnTo>
                <a:lnTo>
                  <a:pt x="182849" y="0"/>
                </a:lnTo>
                <a:lnTo>
                  <a:pt x="218688" y="3545"/>
                </a:lnTo>
                <a:lnTo>
                  <a:pt x="284295" y="30720"/>
                </a:lnTo>
                <a:lnTo>
                  <a:pt x="334979" y="81404"/>
                </a:lnTo>
                <a:lnTo>
                  <a:pt x="362154" y="147011"/>
                </a:lnTo>
                <a:lnTo>
                  <a:pt x="365699" y="182849"/>
                </a:lnTo>
                <a:lnTo>
                  <a:pt x="359168" y="231458"/>
                </a:lnTo>
                <a:lnTo>
                  <a:pt x="340735" y="275137"/>
                </a:lnTo>
                <a:lnTo>
                  <a:pt x="312144" y="312144"/>
                </a:lnTo>
                <a:lnTo>
                  <a:pt x="275137" y="340735"/>
                </a:lnTo>
                <a:lnTo>
                  <a:pt x="231458" y="359168"/>
                </a:lnTo>
                <a:lnTo>
                  <a:pt x="182849" y="365699"/>
                </a:lnTo>
                <a:close/>
              </a:path>
            </a:pathLst>
          </a:custGeom>
          <a:solidFill>
            <a:srgbClr val="FA92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41780" y="3600770"/>
            <a:ext cx="3435985" cy="353758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605"/>
              </a:spcBef>
            </a:pPr>
            <a:r>
              <a:rPr sz="23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300" b="1" spc="-35" dirty="0">
                <a:solidFill>
                  <a:srgbClr val="111827"/>
                </a:solidFill>
                <a:latin typeface="Tahoma"/>
                <a:cs typeface="Tahoma"/>
              </a:rPr>
              <a:t>Menarik</a:t>
            </a:r>
            <a:r>
              <a:rPr sz="2300" b="1" spc="-130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2300" b="1" spc="-10" dirty="0">
                <a:solidFill>
                  <a:srgbClr val="111827"/>
                </a:solidFill>
                <a:latin typeface="Tahoma"/>
                <a:cs typeface="Tahoma"/>
              </a:rPr>
              <a:t>Kesimpulan</a:t>
            </a:r>
            <a:endParaRPr sz="23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245"/>
              </a:spcBef>
            </a:pPr>
            <a:r>
              <a:rPr sz="1850" spc="80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85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5" dirty="0">
                <a:solidFill>
                  <a:srgbClr val="0F172A"/>
                </a:solidFill>
                <a:latin typeface="Tahoma"/>
                <a:cs typeface="Tahoma"/>
              </a:rPr>
              <a:t>menyusun kesimpulan</a:t>
            </a:r>
            <a:r>
              <a:rPr sz="185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70" dirty="0">
                <a:solidFill>
                  <a:srgbClr val="0F172A"/>
                </a:solidFill>
                <a:latin typeface="Tahoma"/>
                <a:cs typeface="Tahoma"/>
              </a:rPr>
              <a:t>berdasarkan</a:t>
            </a:r>
            <a:r>
              <a:rPr sz="185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0F172A"/>
                </a:solidFill>
                <a:latin typeface="Tahoma"/>
                <a:cs typeface="Tahoma"/>
              </a:rPr>
              <a:t>bukti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185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5" dirty="0">
                <a:solidFill>
                  <a:srgbClr val="0F172A"/>
                </a:solidFill>
                <a:latin typeface="Tahoma"/>
                <a:cs typeface="Tahoma"/>
              </a:rPr>
              <a:t>hasil</a:t>
            </a:r>
            <a:r>
              <a:rPr sz="185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analisis,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40" dirty="0">
                <a:solidFill>
                  <a:srgbClr val="0F172A"/>
                </a:solidFill>
                <a:latin typeface="Tahoma"/>
                <a:cs typeface="Tahoma"/>
              </a:rPr>
              <a:t>serta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menjelaskan</a:t>
            </a:r>
            <a:r>
              <a:rPr sz="1850" spc="8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temuan</a:t>
            </a:r>
            <a:r>
              <a:rPr sz="1850" spc="8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40" dirty="0">
                <a:solidFill>
                  <a:srgbClr val="0F172A"/>
                </a:solidFill>
                <a:latin typeface="Tahoma"/>
                <a:cs typeface="Tahoma"/>
              </a:rPr>
              <a:t>dan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menghubungkannya</a:t>
            </a:r>
            <a:r>
              <a:rPr sz="1850" spc="-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dengan </a:t>
            </a:r>
            <a:r>
              <a:rPr sz="1850" spc="80" dirty="0">
                <a:solidFill>
                  <a:srgbClr val="0F172A"/>
                </a:solidFill>
                <a:latin typeface="Tahoma"/>
                <a:cs typeface="Tahoma"/>
              </a:rPr>
              <a:t>konsep</a:t>
            </a:r>
            <a:r>
              <a:rPr sz="185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atau</a:t>
            </a:r>
            <a:r>
              <a:rPr sz="1850" spc="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teori</a:t>
            </a:r>
            <a:r>
              <a:rPr sz="1850" spc="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7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185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40" dirty="0">
                <a:solidFill>
                  <a:srgbClr val="0F172A"/>
                </a:solidFill>
                <a:latin typeface="Tahoma"/>
                <a:cs typeface="Tahoma"/>
              </a:rPr>
              <a:t>relevan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(pendalaman</a:t>
            </a:r>
            <a:r>
              <a:rPr sz="1850" spc="-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0F172A"/>
                </a:solidFill>
                <a:latin typeface="Tahoma"/>
                <a:cs typeface="Tahoma"/>
              </a:rPr>
              <a:t>pengetahuan).</a:t>
            </a:r>
            <a:endParaRPr sz="185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296400" y="3431783"/>
            <a:ext cx="7772400" cy="5029200"/>
            <a:chOff x="9296400" y="3431783"/>
            <a:chExt cx="7772400" cy="5029200"/>
          </a:xfrm>
        </p:grpSpPr>
        <p:sp>
          <p:nvSpPr>
            <p:cNvPr id="15" name="object 15"/>
            <p:cNvSpPr/>
            <p:nvPr/>
          </p:nvSpPr>
          <p:spPr>
            <a:xfrm>
              <a:off x="9296400" y="3431783"/>
              <a:ext cx="7772400" cy="5029200"/>
            </a:xfrm>
            <a:custGeom>
              <a:avLst/>
              <a:gdLst/>
              <a:ahLst/>
              <a:cxnLst/>
              <a:rect l="l" t="t" r="r" b="b"/>
              <a:pathLst>
                <a:path w="7772400" h="5029200">
                  <a:moveTo>
                    <a:pt x="7712702" y="5029199"/>
                  </a:moveTo>
                  <a:lnTo>
                    <a:pt x="59696" y="5029199"/>
                  </a:lnTo>
                  <a:lnTo>
                    <a:pt x="36460" y="5024508"/>
                  </a:lnTo>
                  <a:lnTo>
                    <a:pt x="17484" y="5011715"/>
                  </a:lnTo>
                  <a:lnTo>
                    <a:pt x="4691" y="4992739"/>
                  </a:lnTo>
                  <a:lnTo>
                    <a:pt x="0" y="4969503"/>
                  </a:lnTo>
                  <a:lnTo>
                    <a:pt x="0" y="59696"/>
                  </a:lnTo>
                  <a:lnTo>
                    <a:pt x="4691" y="36459"/>
                  </a:lnTo>
                  <a:lnTo>
                    <a:pt x="17484" y="17484"/>
                  </a:lnTo>
                  <a:lnTo>
                    <a:pt x="36460" y="4691"/>
                  </a:lnTo>
                  <a:lnTo>
                    <a:pt x="59696" y="0"/>
                  </a:lnTo>
                  <a:lnTo>
                    <a:pt x="7712702" y="0"/>
                  </a:lnTo>
                  <a:lnTo>
                    <a:pt x="7754914" y="17484"/>
                  </a:lnTo>
                  <a:lnTo>
                    <a:pt x="7772399" y="59696"/>
                  </a:lnTo>
                  <a:lnTo>
                    <a:pt x="7772399" y="4969503"/>
                  </a:lnTo>
                  <a:lnTo>
                    <a:pt x="7767708" y="4992739"/>
                  </a:lnTo>
                  <a:lnTo>
                    <a:pt x="7754915" y="5011715"/>
                  </a:lnTo>
                  <a:lnTo>
                    <a:pt x="7735939" y="5024508"/>
                  </a:lnTo>
                  <a:lnTo>
                    <a:pt x="7712702" y="5029199"/>
                  </a:lnTo>
                  <a:close/>
                </a:path>
              </a:pathLst>
            </a:custGeom>
            <a:solidFill>
              <a:srgbClr val="F0F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80729" y="381000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59" h="365760">
                  <a:moveTo>
                    <a:pt x="182849" y="365699"/>
                  </a:moveTo>
                  <a:lnTo>
                    <a:pt x="134241" y="359168"/>
                  </a:lnTo>
                  <a:lnTo>
                    <a:pt x="90562" y="340735"/>
                  </a:lnTo>
                  <a:lnTo>
                    <a:pt x="53555" y="312144"/>
                  </a:lnTo>
                  <a:lnTo>
                    <a:pt x="24964" y="275137"/>
                  </a:lnTo>
                  <a:lnTo>
                    <a:pt x="6531" y="231458"/>
                  </a:lnTo>
                  <a:lnTo>
                    <a:pt x="0" y="182849"/>
                  </a:lnTo>
                  <a:lnTo>
                    <a:pt x="6531" y="134241"/>
                  </a:lnTo>
                  <a:lnTo>
                    <a:pt x="24964" y="90562"/>
                  </a:lnTo>
                  <a:lnTo>
                    <a:pt x="53555" y="53555"/>
                  </a:lnTo>
                  <a:lnTo>
                    <a:pt x="90562" y="24964"/>
                  </a:lnTo>
                  <a:lnTo>
                    <a:pt x="134241" y="6531"/>
                  </a:lnTo>
                  <a:lnTo>
                    <a:pt x="182849" y="0"/>
                  </a:lnTo>
                  <a:lnTo>
                    <a:pt x="218688" y="3545"/>
                  </a:lnTo>
                  <a:lnTo>
                    <a:pt x="284295" y="30720"/>
                  </a:lnTo>
                  <a:lnTo>
                    <a:pt x="334979" y="81404"/>
                  </a:lnTo>
                  <a:lnTo>
                    <a:pt x="362154" y="147011"/>
                  </a:lnTo>
                  <a:lnTo>
                    <a:pt x="365699" y="182849"/>
                  </a:lnTo>
                  <a:lnTo>
                    <a:pt x="359168" y="231458"/>
                  </a:lnTo>
                  <a:lnTo>
                    <a:pt x="340735" y="275137"/>
                  </a:lnTo>
                  <a:lnTo>
                    <a:pt x="312144" y="312144"/>
                  </a:lnTo>
                  <a:lnTo>
                    <a:pt x="275137" y="340735"/>
                  </a:lnTo>
                  <a:lnTo>
                    <a:pt x="231458" y="359168"/>
                  </a:lnTo>
                  <a:lnTo>
                    <a:pt x="182849" y="365699"/>
                  </a:lnTo>
                  <a:close/>
                </a:path>
              </a:pathLst>
            </a:custGeom>
            <a:solidFill>
              <a:srgbClr val="FA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368019" y="3600770"/>
            <a:ext cx="3489960" cy="355536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605"/>
              </a:spcBef>
            </a:pPr>
            <a:r>
              <a:rPr sz="2300" b="1" spc="-5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300">
              <a:latin typeface="Arial"/>
              <a:cs typeface="Arial"/>
            </a:endParaRPr>
          </a:p>
          <a:p>
            <a:pPr marL="12700" marR="677545">
              <a:lnSpc>
                <a:spcPct val="100000"/>
              </a:lnSpc>
              <a:spcBef>
                <a:spcPts val="1510"/>
              </a:spcBef>
            </a:pPr>
            <a:r>
              <a:rPr sz="2300" b="1" spc="-20" dirty="0">
                <a:solidFill>
                  <a:srgbClr val="111827"/>
                </a:solidFill>
                <a:latin typeface="Tahoma"/>
                <a:cs typeface="Tahoma"/>
              </a:rPr>
              <a:t>Aplikasi</a:t>
            </a:r>
            <a:r>
              <a:rPr sz="2300" b="1" spc="-110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2300" b="1" spc="-40" dirty="0">
                <a:solidFill>
                  <a:srgbClr val="111827"/>
                </a:solidFill>
                <a:latin typeface="Tahoma"/>
                <a:cs typeface="Tahoma"/>
              </a:rPr>
              <a:t>dan</a:t>
            </a:r>
            <a:r>
              <a:rPr sz="2300" b="1" spc="-10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2300" b="1" spc="-20" dirty="0">
                <a:solidFill>
                  <a:srgbClr val="111827"/>
                </a:solidFill>
                <a:latin typeface="Tahoma"/>
                <a:cs typeface="Tahoma"/>
              </a:rPr>
              <a:t>Tindak </a:t>
            </a:r>
            <a:r>
              <a:rPr sz="2300" b="1" spc="-10" dirty="0">
                <a:solidFill>
                  <a:srgbClr val="111827"/>
                </a:solidFill>
                <a:latin typeface="Tahoma"/>
                <a:cs typeface="Tahoma"/>
              </a:rPr>
              <a:t>Lanjut</a:t>
            </a:r>
            <a:endParaRPr sz="23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180"/>
              </a:spcBef>
            </a:pPr>
            <a:r>
              <a:rPr sz="1850" spc="80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85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menerapkan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40" dirty="0">
                <a:solidFill>
                  <a:srgbClr val="0F172A"/>
                </a:solidFill>
                <a:latin typeface="Tahoma"/>
                <a:cs typeface="Tahoma"/>
              </a:rPr>
              <a:t>hasil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185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5" dirty="0">
                <a:solidFill>
                  <a:srgbClr val="0F172A"/>
                </a:solidFill>
                <a:latin typeface="Tahoma"/>
                <a:cs typeface="Tahoma"/>
              </a:rPr>
              <a:t>dalam</a:t>
            </a:r>
            <a:r>
              <a:rPr sz="185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konteks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nyata</a:t>
            </a:r>
            <a:r>
              <a:rPr sz="1850" spc="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atau</a:t>
            </a:r>
            <a:r>
              <a:rPr sz="1850" spc="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proyek</a:t>
            </a:r>
            <a:r>
              <a:rPr sz="1850" spc="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lanjutan</a:t>
            </a:r>
            <a:r>
              <a:rPr sz="1850" spc="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40" dirty="0">
                <a:solidFill>
                  <a:srgbClr val="0F172A"/>
                </a:solidFill>
                <a:latin typeface="Tahoma"/>
                <a:cs typeface="Tahoma"/>
              </a:rPr>
              <a:t>dan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mendorong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75" dirty="0">
                <a:solidFill>
                  <a:srgbClr val="0F172A"/>
                </a:solidFill>
                <a:latin typeface="Tahoma"/>
                <a:cs typeface="Tahoma"/>
              </a:rPr>
              <a:t>eksplorasi</a:t>
            </a:r>
            <a:r>
              <a:rPr sz="185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45" dirty="0">
                <a:solidFill>
                  <a:srgbClr val="0F172A"/>
                </a:solidFill>
                <a:latin typeface="Tahoma"/>
                <a:cs typeface="Tahoma"/>
              </a:rPr>
              <a:t>lebih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lanjut</a:t>
            </a:r>
            <a:r>
              <a:rPr sz="1850" spc="8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untuk</a:t>
            </a:r>
            <a:r>
              <a:rPr sz="1850" spc="8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memperdalam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pemahaman</a:t>
            </a:r>
            <a:r>
              <a:rPr sz="185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konsep.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631689" y="38100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59" h="365760">
                <a:moveTo>
                  <a:pt x="182849" y="365699"/>
                </a:moveTo>
                <a:lnTo>
                  <a:pt x="134241" y="359168"/>
                </a:lnTo>
                <a:lnTo>
                  <a:pt x="90562" y="340735"/>
                </a:lnTo>
                <a:lnTo>
                  <a:pt x="53555" y="312144"/>
                </a:lnTo>
                <a:lnTo>
                  <a:pt x="24964" y="275137"/>
                </a:lnTo>
                <a:lnTo>
                  <a:pt x="6531" y="231458"/>
                </a:lnTo>
                <a:lnTo>
                  <a:pt x="0" y="182849"/>
                </a:lnTo>
                <a:lnTo>
                  <a:pt x="6531" y="134241"/>
                </a:lnTo>
                <a:lnTo>
                  <a:pt x="24964" y="90562"/>
                </a:lnTo>
                <a:lnTo>
                  <a:pt x="53555" y="53555"/>
                </a:lnTo>
                <a:lnTo>
                  <a:pt x="90562" y="24964"/>
                </a:lnTo>
                <a:lnTo>
                  <a:pt x="134241" y="6531"/>
                </a:lnTo>
                <a:lnTo>
                  <a:pt x="182849" y="0"/>
                </a:lnTo>
                <a:lnTo>
                  <a:pt x="218688" y="3545"/>
                </a:lnTo>
                <a:lnTo>
                  <a:pt x="284295" y="30720"/>
                </a:lnTo>
                <a:lnTo>
                  <a:pt x="334979" y="81404"/>
                </a:lnTo>
                <a:lnTo>
                  <a:pt x="362154" y="147011"/>
                </a:lnTo>
                <a:lnTo>
                  <a:pt x="365699" y="182849"/>
                </a:lnTo>
                <a:lnTo>
                  <a:pt x="359168" y="231458"/>
                </a:lnTo>
                <a:lnTo>
                  <a:pt x="340735" y="275137"/>
                </a:lnTo>
                <a:lnTo>
                  <a:pt x="312144" y="312144"/>
                </a:lnTo>
                <a:lnTo>
                  <a:pt x="275137" y="340735"/>
                </a:lnTo>
                <a:lnTo>
                  <a:pt x="231458" y="359168"/>
                </a:lnTo>
                <a:lnTo>
                  <a:pt x="182849" y="365699"/>
                </a:lnTo>
                <a:close/>
              </a:path>
            </a:pathLst>
          </a:custGeom>
          <a:solidFill>
            <a:srgbClr val="FA92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618980" y="3600770"/>
            <a:ext cx="3417570" cy="451040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605"/>
              </a:spcBef>
            </a:pPr>
            <a:r>
              <a:rPr sz="2300" b="1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300" b="1" spc="-10" dirty="0">
                <a:solidFill>
                  <a:srgbClr val="111827"/>
                </a:solidFill>
                <a:latin typeface="Tahoma"/>
                <a:cs typeface="Tahoma"/>
              </a:rPr>
              <a:t>Refleksi</a:t>
            </a:r>
            <a:endParaRPr sz="23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245"/>
              </a:spcBef>
            </a:pPr>
            <a:r>
              <a:rPr sz="1850" spc="80" dirty="0">
                <a:solidFill>
                  <a:srgbClr val="0F172A"/>
                </a:solidFill>
                <a:latin typeface="Tahoma"/>
                <a:cs typeface="Tahoma"/>
              </a:rPr>
              <a:t>Melakukan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refleksi</a:t>
            </a:r>
            <a:r>
              <a:rPr sz="185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40" dirty="0">
                <a:solidFill>
                  <a:srgbClr val="0F172A"/>
                </a:solidFill>
                <a:latin typeface="Tahoma"/>
                <a:cs typeface="Tahoma"/>
              </a:rPr>
              <a:t>terhadap </a:t>
            </a:r>
            <a:r>
              <a:rPr sz="1850" spc="95" dirty="0">
                <a:solidFill>
                  <a:srgbClr val="0F172A"/>
                </a:solidFill>
                <a:latin typeface="Tahoma"/>
                <a:cs typeface="Tahoma"/>
              </a:rPr>
              <a:t>proses</a:t>
            </a:r>
            <a:r>
              <a:rPr sz="1850" spc="1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10" dirty="0">
                <a:solidFill>
                  <a:srgbClr val="0F172A"/>
                </a:solidFill>
                <a:latin typeface="Tahoma"/>
                <a:cs typeface="Tahoma"/>
              </a:rPr>
              <a:t>pembelajaran:</a:t>
            </a:r>
            <a:r>
              <a:rPr sz="1850" spc="1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apa </a:t>
            </a:r>
            <a:r>
              <a:rPr sz="1850" spc="7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1850" spc="1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telah</a:t>
            </a:r>
            <a:r>
              <a:rPr sz="1850" spc="1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dipelajari,</a:t>
            </a:r>
            <a:r>
              <a:rPr sz="1850" spc="1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35" dirty="0">
                <a:solidFill>
                  <a:srgbClr val="0F172A"/>
                </a:solidFill>
                <a:latin typeface="Tahoma"/>
                <a:cs typeface="Tahoma"/>
              </a:rPr>
              <a:t>kesulitan </a:t>
            </a:r>
            <a:r>
              <a:rPr sz="1850" spc="7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185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dihadapi,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bagaimana meningkatkan</a:t>
            </a:r>
            <a:r>
              <a:rPr sz="1850" spc="-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pemahaman </a:t>
            </a:r>
            <a:r>
              <a:rPr sz="1850" spc="55" dirty="0">
                <a:solidFill>
                  <a:srgbClr val="0F172A"/>
                </a:solidFill>
                <a:latin typeface="Tahoma"/>
                <a:cs typeface="Tahoma"/>
              </a:rPr>
              <a:t>lebih</a:t>
            </a:r>
            <a:r>
              <a:rPr sz="185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lanjut,</a:t>
            </a:r>
            <a:r>
              <a:rPr sz="185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serta</a:t>
            </a:r>
            <a:r>
              <a:rPr sz="185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30" dirty="0">
                <a:solidFill>
                  <a:srgbClr val="0F172A"/>
                </a:solidFill>
                <a:latin typeface="Tahoma"/>
                <a:cs typeface="Tahoma"/>
              </a:rPr>
              <a:t>guru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memberikan</a:t>
            </a:r>
            <a:r>
              <a:rPr sz="1850" spc="-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umpan</a:t>
            </a:r>
            <a:r>
              <a:rPr sz="1850" spc="-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45" dirty="0">
                <a:solidFill>
                  <a:srgbClr val="0F172A"/>
                </a:solidFill>
                <a:latin typeface="Tahoma"/>
                <a:cs typeface="Tahoma"/>
              </a:rPr>
              <a:t>balik </a:t>
            </a:r>
            <a:r>
              <a:rPr sz="1850" spc="10" dirty="0">
                <a:solidFill>
                  <a:srgbClr val="0F172A"/>
                </a:solidFill>
                <a:latin typeface="Tahoma"/>
                <a:cs typeface="Tahoma"/>
              </a:rPr>
              <a:t>konstruktif</a:t>
            </a:r>
            <a:r>
              <a:rPr sz="1850" spc="229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10" dirty="0">
                <a:solidFill>
                  <a:srgbClr val="0F172A"/>
                </a:solidFill>
                <a:latin typeface="Tahoma"/>
                <a:cs typeface="Tahoma"/>
              </a:rPr>
              <a:t>untuk</a:t>
            </a:r>
            <a:r>
              <a:rPr sz="1850" spc="2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memperkaya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pengalaman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belajar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 peserta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850" spc="8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(stimulasi</a:t>
            </a:r>
            <a:r>
              <a:rPr sz="1850" spc="9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regulasi</a:t>
            </a:r>
            <a:r>
              <a:rPr sz="1850" spc="9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0F172A"/>
                </a:solidFill>
                <a:latin typeface="Tahoma"/>
                <a:cs typeface="Tahoma"/>
              </a:rPr>
              <a:t>diri).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45" dirty="0">
                <a:latin typeface="Tahoma"/>
                <a:cs typeface="Tahoma"/>
              </a:rPr>
              <a:t>13</a:t>
            </a:fld>
            <a:endParaRPr b="1" spc="45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8331"/>
            <a:ext cx="917511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70" dirty="0">
                <a:solidFill>
                  <a:srgbClr val="37BDF7"/>
                </a:solidFill>
              </a:rPr>
              <a:t>Contoh</a:t>
            </a:r>
            <a:r>
              <a:rPr sz="4600" spc="-165" dirty="0">
                <a:solidFill>
                  <a:srgbClr val="37BDF7"/>
                </a:solidFill>
              </a:rPr>
              <a:t> </a:t>
            </a:r>
            <a:r>
              <a:rPr sz="4600" spc="-165" dirty="0"/>
              <a:t>Pembelajaran </a:t>
            </a:r>
            <a:r>
              <a:rPr sz="4600" spc="-65" dirty="0"/>
              <a:t>Mendalam</a:t>
            </a:r>
            <a:endParaRPr sz="4600"/>
          </a:p>
        </p:txBody>
      </p:sp>
      <p:grpSp>
        <p:nvGrpSpPr>
          <p:cNvPr id="3" name="object 3"/>
          <p:cNvGrpSpPr/>
          <p:nvPr/>
        </p:nvGrpSpPr>
        <p:grpSpPr>
          <a:xfrm>
            <a:off x="914400" y="2047875"/>
            <a:ext cx="7925434" cy="2129155"/>
            <a:chOff x="914400" y="2047875"/>
            <a:chExt cx="7925434" cy="21291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2047875"/>
              <a:ext cx="7924806" cy="212857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4400" y="210026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6820" y="375968"/>
                  </a:lnTo>
                  <a:lnTo>
                    <a:pt x="106722" y="361637"/>
                  </a:lnTo>
                  <a:lnTo>
                    <a:pt x="71351" y="339149"/>
                  </a:lnTo>
                  <a:lnTo>
                    <a:pt x="41850" y="309648"/>
                  </a:lnTo>
                  <a:lnTo>
                    <a:pt x="19362" y="274277"/>
                  </a:lnTo>
                  <a:lnTo>
                    <a:pt x="5031" y="234179"/>
                  </a:lnTo>
                  <a:lnTo>
                    <a:pt x="0" y="190499"/>
                  </a:lnTo>
                  <a:lnTo>
                    <a:pt x="5031" y="146820"/>
                  </a:lnTo>
                  <a:lnTo>
                    <a:pt x="19362" y="106722"/>
                  </a:lnTo>
                  <a:lnTo>
                    <a:pt x="41850" y="71351"/>
                  </a:lnTo>
                  <a:lnTo>
                    <a:pt x="71351" y="41850"/>
                  </a:lnTo>
                  <a:lnTo>
                    <a:pt x="106722" y="19362"/>
                  </a:lnTo>
                  <a:lnTo>
                    <a:pt x="146820" y="5031"/>
                  </a:lnTo>
                  <a:lnTo>
                    <a:pt x="190499" y="0"/>
                  </a:lnTo>
                  <a:lnTo>
                    <a:pt x="227838" y="3694"/>
                  </a:lnTo>
                  <a:lnTo>
                    <a:pt x="296189" y="32006"/>
                  </a:lnTo>
                  <a:lnTo>
                    <a:pt x="348993" y="84810"/>
                  </a:lnTo>
                  <a:lnTo>
                    <a:pt x="377305" y="153161"/>
                  </a:lnTo>
                  <a:lnTo>
                    <a:pt x="380999" y="190499"/>
                  </a:lnTo>
                  <a:lnTo>
                    <a:pt x="375968" y="234179"/>
                  </a:lnTo>
                  <a:lnTo>
                    <a:pt x="361637" y="274277"/>
                  </a:lnTo>
                  <a:lnTo>
                    <a:pt x="339149" y="309648"/>
                  </a:lnTo>
                  <a:lnTo>
                    <a:pt x="309648" y="339149"/>
                  </a:lnTo>
                  <a:lnTo>
                    <a:pt x="274277" y="361637"/>
                  </a:lnTo>
                  <a:lnTo>
                    <a:pt x="234179" y="375968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FA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35101" y="1829509"/>
            <a:ext cx="7389495" cy="211582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900" b="1" spc="-100" dirty="0">
                <a:solidFill>
                  <a:srgbClr val="334155"/>
                </a:solidFill>
                <a:latin typeface="Tahoma"/>
                <a:cs typeface="Tahoma"/>
              </a:rPr>
              <a:t>Identifikasi</a:t>
            </a:r>
            <a:r>
              <a:rPr sz="2900" b="1" spc="-1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900" b="1" spc="-35" dirty="0">
                <a:solidFill>
                  <a:srgbClr val="334155"/>
                </a:solidFill>
                <a:latin typeface="Tahoma"/>
                <a:cs typeface="Tahoma"/>
              </a:rPr>
              <a:t>Peserta</a:t>
            </a:r>
            <a:r>
              <a:rPr sz="2900" b="1" spc="-1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900" b="1" spc="-10" dirty="0">
                <a:solidFill>
                  <a:srgbClr val="334155"/>
                </a:solidFill>
                <a:latin typeface="Tahoma"/>
                <a:cs typeface="Tahoma"/>
              </a:rPr>
              <a:t>Didik</a:t>
            </a:r>
            <a:endParaRPr sz="290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  <a:spcBef>
                <a:spcPts val="530"/>
              </a:spcBef>
            </a:pP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Peserta</a:t>
            </a:r>
            <a:r>
              <a:rPr sz="1900" spc="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didik</a:t>
            </a:r>
            <a:r>
              <a:rPr sz="1900" spc="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memiliki</a:t>
            </a:r>
            <a:r>
              <a:rPr sz="1900" spc="1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pengetahuan</a:t>
            </a:r>
            <a:r>
              <a:rPr sz="1900" spc="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dasar</a:t>
            </a:r>
            <a:r>
              <a:rPr sz="1900" spc="1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yang</a:t>
            </a:r>
            <a:r>
              <a:rPr sz="1900" spc="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bervariasi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mengenai</a:t>
            </a:r>
            <a:r>
              <a:rPr sz="1900" spc="10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isu-</a:t>
            </a:r>
            <a:r>
              <a:rPr sz="1900" spc="95" dirty="0">
                <a:solidFill>
                  <a:srgbClr val="334155"/>
                </a:solidFill>
                <a:latin typeface="Tahoma"/>
                <a:cs typeface="Tahoma"/>
              </a:rPr>
              <a:t>isu</a:t>
            </a:r>
            <a:r>
              <a:rPr sz="1900" spc="10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lingkungan,</a:t>
            </a:r>
            <a:r>
              <a:rPr sz="1900" spc="10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perlu</a:t>
            </a:r>
            <a:r>
              <a:rPr sz="1900" spc="10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memiliki</a:t>
            </a:r>
            <a:r>
              <a:rPr sz="1900" spc="10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kesadaran</a:t>
            </a:r>
            <a:r>
              <a:rPr sz="1900" spc="10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perannya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terhadap</a:t>
            </a: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keseimbangan</a:t>
            </a: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ekosistem,</a:t>
            </a:r>
            <a:r>
              <a:rPr sz="1900" spc="8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menunjukkan</a:t>
            </a: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minat</a:t>
            </a: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tinggi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dalam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kegiatan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334155"/>
                </a:solidFill>
                <a:latin typeface="Tahoma"/>
                <a:cs typeface="Tahoma"/>
              </a:rPr>
              <a:t>berbasis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334155"/>
                </a:solidFill>
                <a:latin typeface="Tahoma"/>
                <a:cs typeface="Tahoma"/>
              </a:rPr>
              <a:t>proyek.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14400" y="4171950"/>
            <a:ext cx="7925434" cy="2690495"/>
            <a:chOff x="914400" y="4171950"/>
            <a:chExt cx="7925434" cy="269049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4171950"/>
              <a:ext cx="7924806" cy="269047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14400" y="4452937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6820" y="375968"/>
                  </a:lnTo>
                  <a:lnTo>
                    <a:pt x="106722" y="361637"/>
                  </a:lnTo>
                  <a:lnTo>
                    <a:pt x="71351" y="339149"/>
                  </a:lnTo>
                  <a:lnTo>
                    <a:pt x="41850" y="309647"/>
                  </a:lnTo>
                  <a:lnTo>
                    <a:pt x="19362" y="274276"/>
                  </a:lnTo>
                  <a:lnTo>
                    <a:pt x="5031" y="234179"/>
                  </a:lnTo>
                  <a:lnTo>
                    <a:pt x="0" y="190499"/>
                  </a:lnTo>
                  <a:lnTo>
                    <a:pt x="5031" y="146820"/>
                  </a:lnTo>
                  <a:lnTo>
                    <a:pt x="19362" y="106723"/>
                  </a:lnTo>
                  <a:lnTo>
                    <a:pt x="41850" y="71352"/>
                  </a:lnTo>
                  <a:lnTo>
                    <a:pt x="71351" y="41850"/>
                  </a:lnTo>
                  <a:lnTo>
                    <a:pt x="106722" y="19362"/>
                  </a:lnTo>
                  <a:lnTo>
                    <a:pt x="146820" y="5031"/>
                  </a:lnTo>
                  <a:lnTo>
                    <a:pt x="190499" y="0"/>
                  </a:lnTo>
                  <a:lnTo>
                    <a:pt x="227838" y="3694"/>
                  </a:lnTo>
                  <a:lnTo>
                    <a:pt x="296189" y="32006"/>
                  </a:lnTo>
                  <a:lnTo>
                    <a:pt x="348993" y="84810"/>
                  </a:lnTo>
                  <a:lnTo>
                    <a:pt x="377305" y="153161"/>
                  </a:lnTo>
                  <a:lnTo>
                    <a:pt x="380999" y="190499"/>
                  </a:lnTo>
                  <a:lnTo>
                    <a:pt x="375968" y="234179"/>
                  </a:lnTo>
                  <a:lnTo>
                    <a:pt x="361637" y="274276"/>
                  </a:lnTo>
                  <a:lnTo>
                    <a:pt x="339149" y="309647"/>
                  </a:lnTo>
                  <a:lnTo>
                    <a:pt x="309648" y="339149"/>
                  </a:lnTo>
                  <a:lnTo>
                    <a:pt x="274277" y="361637"/>
                  </a:lnTo>
                  <a:lnTo>
                    <a:pt x="234179" y="375968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FA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35101" y="4182183"/>
            <a:ext cx="7056120" cy="2463165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900" b="1" spc="-100" dirty="0">
                <a:solidFill>
                  <a:srgbClr val="334155"/>
                </a:solidFill>
                <a:latin typeface="Tahoma"/>
                <a:cs typeface="Tahoma"/>
              </a:rPr>
              <a:t>Identifikasi</a:t>
            </a:r>
            <a:r>
              <a:rPr sz="2900" b="1" spc="-1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900" b="1" spc="-65" dirty="0">
                <a:solidFill>
                  <a:srgbClr val="334155"/>
                </a:solidFill>
                <a:latin typeface="Tahoma"/>
                <a:cs typeface="Tahoma"/>
              </a:rPr>
              <a:t>Materi</a:t>
            </a:r>
            <a:r>
              <a:rPr sz="2900" b="1" spc="-10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900" b="1" spc="-10" dirty="0">
                <a:solidFill>
                  <a:srgbClr val="334155"/>
                </a:solidFill>
                <a:latin typeface="Tahoma"/>
                <a:cs typeface="Tahoma"/>
              </a:rPr>
              <a:t>Pelajaran</a:t>
            </a:r>
            <a:endParaRPr sz="290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  <a:spcBef>
                <a:spcPts val="530"/>
              </a:spcBef>
            </a:pP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Materi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ekosistem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dapat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334155"/>
                </a:solidFill>
                <a:latin typeface="Tahoma"/>
                <a:cs typeface="Tahoma"/>
              </a:rPr>
              <a:t>mencakup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pengetahuan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faktual,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konseptual,</a:t>
            </a:r>
            <a:r>
              <a:rPr sz="1900" spc="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prosedural,</a:t>
            </a:r>
            <a:r>
              <a:rPr sz="1900" spc="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dan</a:t>
            </a:r>
            <a:r>
              <a:rPr sz="1900" spc="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metakognitif.</a:t>
            </a:r>
            <a:r>
              <a:rPr sz="1900" spc="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Materi</a:t>
            </a:r>
            <a:r>
              <a:rPr sz="1900" spc="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ini</a:t>
            </a:r>
            <a:r>
              <a:rPr sz="1900" spc="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dirancang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relevan</a:t>
            </a:r>
            <a:r>
              <a:rPr sz="1900" spc="-2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dengan</a:t>
            </a:r>
            <a:r>
              <a:rPr sz="1900" spc="-1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kehidupan</a:t>
            </a:r>
            <a:r>
              <a:rPr sz="1900" spc="-1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nyata,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seperti</a:t>
            </a:r>
            <a:r>
              <a:rPr sz="1900" spc="-1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memahami</a:t>
            </a:r>
            <a:r>
              <a:rPr sz="1900" spc="-1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dampak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aktivitas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manusia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terhadap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ekosistem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sungai,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serta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aplikatif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melalui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kegiatan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seperti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proyek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pengelolaan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sampah.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448809" y="2047875"/>
            <a:ext cx="7925434" cy="3690620"/>
            <a:chOff x="9448809" y="2047875"/>
            <a:chExt cx="7925434" cy="369062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9" y="2047875"/>
              <a:ext cx="7924807" cy="369047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448809" y="210026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6819" y="375968"/>
                  </a:lnTo>
                  <a:lnTo>
                    <a:pt x="106722" y="361637"/>
                  </a:lnTo>
                  <a:lnTo>
                    <a:pt x="71351" y="339149"/>
                  </a:lnTo>
                  <a:lnTo>
                    <a:pt x="41850" y="309648"/>
                  </a:lnTo>
                  <a:lnTo>
                    <a:pt x="19362" y="274277"/>
                  </a:lnTo>
                  <a:lnTo>
                    <a:pt x="5031" y="234179"/>
                  </a:lnTo>
                  <a:lnTo>
                    <a:pt x="0" y="190499"/>
                  </a:lnTo>
                  <a:lnTo>
                    <a:pt x="5031" y="146820"/>
                  </a:lnTo>
                  <a:lnTo>
                    <a:pt x="19362" y="106722"/>
                  </a:lnTo>
                  <a:lnTo>
                    <a:pt x="41850" y="71351"/>
                  </a:lnTo>
                  <a:lnTo>
                    <a:pt x="71351" y="41850"/>
                  </a:lnTo>
                  <a:lnTo>
                    <a:pt x="106722" y="19362"/>
                  </a:lnTo>
                  <a:lnTo>
                    <a:pt x="146819" y="5031"/>
                  </a:lnTo>
                  <a:lnTo>
                    <a:pt x="190499" y="0"/>
                  </a:lnTo>
                  <a:lnTo>
                    <a:pt x="227837" y="3694"/>
                  </a:lnTo>
                  <a:lnTo>
                    <a:pt x="296188" y="32006"/>
                  </a:lnTo>
                  <a:lnTo>
                    <a:pt x="348993" y="84810"/>
                  </a:lnTo>
                  <a:lnTo>
                    <a:pt x="377305" y="153161"/>
                  </a:lnTo>
                  <a:lnTo>
                    <a:pt x="380999" y="190499"/>
                  </a:lnTo>
                  <a:lnTo>
                    <a:pt x="375968" y="234179"/>
                  </a:lnTo>
                  <a:lnTo>
                    <a:pt x="361637" y="274277"/>
                  </a:lnTo>
                  <a:lnTo>
                    <a:pt x="339149" y="309648"/>
                  </a:lnTo>
                  <a:lnTo>
                    <a:pt x="309647" y="339149"/>
                  </a:lnTo>
                  <a:lnTo>
                    <a:pt x="274276" y="361637"/>
                  </a:lnTo>
                  <a:lnTo>
                    <a:pt x="234179" y="375968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FA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969510" y="2020443"/>
            <a:ext cx="4021454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55" dirty="0">
                <a:solidFill>
                  <a:srgbClr val="334155"/>
                </a:solidFill>
                <a:latin typeface="Tahoma"/>
                <a:cs typeface="Tahoma"/>
              </a:rPr>
              <a:t>Dimensi</a:t>
            </a:r>
            <a:r>
              <a:rPr sz="2900" b="1" spc="-17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900" b="1" spc="-60" dirty="0">
                <a:solidFill>
                  <a:srgbClr val="334155"/>
                </a:solidFill>
                <a:latin typeface="Tahoma"/>
                <a:cs typeface="Tahoma"/>
              </a:rPr>
              <a:t>Profil</a:t>
            </a:r>
            <a:r>
              <a:rPr sz="2900" b="1" spc="-17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900" b="1" spc="-10" dirty="0">
                <a:solidFill>
                  <a:srgbClr val="334155"/>
                </a:solidFill>
                <a:latin typeface="Tahoma"/>
                <a:cs typeface="Tahoma"/>
              </a:rPr>
              <a:t>Lulusan</a:t>
            </a:r>
            <a:endParaRPr sz="29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975859" y="2679700"/>
            <a:ext cx="7404734" cy="2832100"/>
            <a:chOff x="9975859" y="2679700"/>
            <a:chExt cx="7404734" cy="2832100"/>
          </a:xfrm>
        </p:grpSpPr>
        <p:sp>
          <p:nvSpPr>
            <p:cNvPr id="16" name="object 16"/>
            <p:cNvSpPr/>
            <p:nvPr/>
          </p:nvSpPr>
          <p:spPr>
            <a:xfrm>
              <a:off x="9982209" y="2686050"/>
              <a:ext cx="7392034" cy="2819400"/>
            </a:xfrm>
            <a:custGeom>
              <a:avLst/>
              <a:gdLst/>
              <a:ahLst/>
              <a:cxnLst/>
              <a:rect l="l" t="t" r="r" b="b"/>
              <a:pathLst>
                <a:path w="7392034" h="2819400">
                  <a:moveTo>
                    <a:pt x="7350271" y="2819399"/>
                  </a:moveTo>
                  <a:lnTo>
                    <a:pt x="41134" y="2819399"/>
                  </a:lnTo>
                  <a:lnTo>
                    <a:pt x="25123" y="2816167"/>
                  </a:lnTo>
                  <a:lnTo>
                    <a:pt x="12048" y="2807351"/>
                  </a:lnTo>
                  <a:lnTo>
                    <a:pt x="3232" y="2794276"/>
                  </a:lnTo>
                  <a:lnTo>
                    <a:pt x="0" y="2778264"/>
                  </a:lnTo>
                  <a:lnTo>
                    <a:pt x="0" y="41134"/>
                  </a:lnTo>
                  <a:lnTo>
                    <a:pt x="3232" y="25123"/>
                  </a:lnTo>
                  <a:lnTo>
                    <a:pt x="12048" y="12048"/>
                  </a:lnTo>
                  <a:lnTo>
                    <a:pt x="25123" y="3232"/>
                  </a:lnTo>
                  <a:lnTo>
                    <a:pt x="41134" y="0"/>
                  </a:lnTo>
                  <a:lnTo>
                    <a:pt x="7350271" y="0"/>
                  </a:lnTo>
                  <a:lnTo>
                    <a:pt x="7384496" y="18313"/>
                  </a:lnTo>
                  <a:lnTo>
                    <a:pt x="7391407" y="41134"/>
                  </a:lnTo>
                  <a:lnTo>
                    <a:pt x="7391407" y="2778264"/>
                  </a:lnTo>
                  <a:lnTo>
                    <a:pt x="7388175" y="2794276"/>
                  </a:lnTo>
                  <a:lnTo>
                    <a:pt x="7379359" y="2807351"/>
                  </a:lnTo>
                  <a:lnTo>
                    <a:pt x="7366283" y="2816167"/>
                  </a:lnTo>
                  <a:lnTo>
                    <a:pt x="7350271" y="2819399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82209" y="2686050"/>
              <a:ext cx="7392034" cy="2819400"/>
            </a:xfrm>
            <a:custGeom>
              <a:avLst/>
              <a:gdLst/>
              <a:ahLst/>
              <a:cxnLst/>
              <a:rect l="l" t="t" r="r" b="b"/>
              <a:pathLst>
                <a:path w="7392034" h="2819400">
                  <a:moveTo>
                    <a:pt x="0" y="41134"/>
                  </a:moveTo>
                  <a:lnTo>
                    <a:pt x="3232" y="25123"/>
                  </a:lnTo>
                  <a:lnTo>
                    <a:pt x="12048" y="12048"/>
                  </a:lnTo>
                  <a:lnTo>
                    <a:pt x="25123" y="3232"/>
                  </a:lnTo>
                  <a:lnTo>
                    <a:pt x="41134" y="0"/>
                  </a:lnTo>
                  <a:lnTo>
                    <a:pt x="7350271" y="0"/>
                  </a:lnTo>
                  <a:lnTo>
                    <a:pt x="7384496" y="18313"/>
                  </a:lnTo>
                  <a:lnTo>
                    <a:pt x="7391407" y="41134"/>
                  </a:lnTo>
                  <a:lnTo>
                    <a:pt x="7391407" y="2778264"/>
                  </a:lnTo>
                  <a:lnTo>
                    <a:pt x="7388175" y="2794276"/>
                  </a:lnTo>
                  <a:lnTo>
                    <a:pt x="7379359" y="2807351"/>
                  </a:lnTo>
                  <a:lnTo>
                    <a:pt x="7366283" y="2816167"/>
                  </a:lnTo>
                  <a:lnTo>
                    <a:pt x="7350271" y="2819399"/>
                  </a:lnTo>
                  <a:lnTo>
                    <a:pt x="41134" y="2819399"/>
                  </a:lnTo>
                  <a:lnTo>
                    <a:pt x="25123" y="2816167"/>
                  </a:lnTo>
                  <a:lnTo>
                    <a:pt x="12048" y="2807351"/>
                  </a:lnTo>
                  <a:lnTo>
                    <a:pt x="3232" y="2794276"/>
                  </a:lnTo>
                  <a:lnTo>
                    <a:pt x="0" y="2778264"/>
                  </a:lnTo>
                  <a:lnTo>
                    <a:pt x="0" y="41134"/>
                  </a:lnTo>
                  <a:close/>
                </a:path>
              </a:pathLst>
            </a:custGeom>
            <a:ln w="12699">
              <a:solidFill>
                <a:srgbClr val="E4E7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0210810" y="2943225"/>
            <a:ext cx="209550" cy="209550"/>
          </a:xfrm>
          <a:custGeom>
            <a:avLst/>
            <a:gdLst/>
            <a:ahLst/>
            <a:cxnLst/>
            <a:rect l="l" t="t" r="r" b="b"/>
            <a:pathLst>
              <a:path w="209550" h="209550">
                <a:moveTo>
                  <a:pt x="0" y="0"/>
                </a:moveTo>
                <a:lnTo>
                  <a:pt x="209549" y="0"/>
                </a:lnTo>
                <a:lnTo>
                  <a:pt x="209549" y="209549"/>
                </a:lnTo>
                <a:lnTo>
                  <a:pt x="0" y="20954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F1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560060" y="2860040"/>
            <a:ext cx="1872614" cy="814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Keimanan</a:t>
            </a:r>
            <a:r>
              <a:rPr sz="15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35" dirty="0">
                <a:solidFill>
                  <a:srgbClr val="0F172A"/>
                </a:solidFill>
                <a:latin typeface="Tahoma"/>
                <a:cs typeface="Tahoma"/>
              </a:rPr>
              <a:t>dan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Ketakwaan</a:t>
            </a:r>
            <a:r>
              <a:rPr sz="150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terhadap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Tuhan</a:t>
            </a:r>
            <a:r>
              <a:rPr sz="1500" spc="9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100" dirty="0">
                <a:solidFill>
                  <a:srgbClr val="0F172A"/>
                </a:solidFill>
                <a:latin typeface="Tahoma"/>
                <a:cs typeface="Tahoma"/>
              </a:rPr>
              <a:t>YME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448809" y="2905125"/>
            <a:ext cx="7925434" cy="5186680"/>
            <a:chOff x="9448809" y="2905125"/>
            <a:chExt cx="7925434" cy="518668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66963" y="2905125"/>
              <a:ext cx="296099" cy="2539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04459" y="4086225"/>
              <a:ext cx="296099" cy="2539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85712" y="4086225"/>
              <a:ext cx="296099" cy="25399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85712" y="4733925"/>
              <a:ext cx="296099" cy="2539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48809" y="5734050"/>
              <a:ext cx="7924807" cy="235714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448809" y="6015037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6819" y="375968"/>
                  </a:lnTo>
                  <a:lnTo>
                    <a:pt x="106722" y="361637"/>
                  </a:lnTo>
                  <a:lnTo>
                    <a:pt x="71351" y="339149"/>
                  </a:lnTo>
                  <a:lnTo>
                    <a:pt x="41850" y="309647"/>
                  </a:lnTo>
                  <a:lnTo>
                    <a:pt x="19362" y="274276"/>
                  </a:lnTo>
                  <a:lnTo>
                    <a:pt x="5031" y="234179"/>
                  </a:lnTo>
                  <a:lnTo>
                    <a:pt x="0" y="190499"/>
                  </a:lnTo>
                  <a:lnTo>
                    <a:pt x="5031" y="146820"/>
                  </a:lnTo>
                  <a:lnTo>
                    <a:pt x="19362" y="106723"/>
                  </a:lnTo>
                  <a:lnTo>
                    <a:pt x="41850" y="71352"/>
                  </a:lnTo>
                  <a:lnTo>
                    <a:pt x="71351" y="41850"/>
                  </a:lnTo>
                  <a:lnTo>
                    <a:pt x="106722" y="19362"/>
                  </a:lnTo>
                  <a:lnTo>
                    <a:pt x="146819" y="5031"/>
                  </a:lnTo>
                  <a:lnTo>
                    <a:pt x="190499" y="0"/>
                  </a:lnTo>
                  <a:lnTo>
                    <a:pt x="227837" y="3694"/>
                  </a:lnTo>
                  <a:lnTo>
                    <a:pt x="296188" y="32006"/>
                  </a:lnTo>
                  <a:lnTo>
                    <a:pt x="348993" y="84810"/>
                  </a:lnTo>
                  <a:lnTo>
                    <a:pt x="377305" y="153161"/>
                  </a:lnTo>
                  <a:lnTo>
                    <a:pt x="380999" y="190499"/>
                  </a:lnTo>
                  <a:lnTo>
                    <a:pt x="375968" y="234179"/>
                  </a:lnTo>
                  <a:lnTo>
                    <a:pt x="361637" y="274276"/>
                  </a:lnTo>
                  <a:lnTo>
                    <a:pt x="339149" y="309647"/>
                  </a:lnTo>
                  <a:lnTo>
                    <a:pt x="309647" y="339149"/>
                  </a:lnTo>
                  <a:lnTo>
                    <a:pt x="274276" y="361637"/>
                  </a:lnTo>
                  <a:lnTo>
                    <a:pt x="234179" y="375968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FA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5322565" y="2894330"/>
            <a:ext cx="14293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Penalaran</a:t>
            </a:r>
            <a:r>
              <a:rPr sz="1500" spc="-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Kritis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60060" y="4075430"/>
            <a:ext cx="9734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Kreativitas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941313" y="4075430"/>
            <a:ext cx="96964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0F172A"/>
                </a:solidFill>
                <a:latin typeface="Tahoma"/>
                <a:cs typeface="Tahoma"/>
              </a:rPr>
              <a:t>Kolaborasi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941313" y="4723130"/>
            <a:ext cx="10566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0F172A"/>
                </a:solidFill>
                <a:latin typeface="Tahoma"/>
                <a:cs typeface="Tahoma"/>
              </a:rPr>
              <a:t>Komunikasi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69510" y="5744283"/>
            <a:ext cx="6316345" cy="211582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900" b="1" spc="-30" dirty="0">
                <a:solidFill>
                  <a:srgbClr val="334155"/>
                </a:solidFill>
                <a:latin typeface="Tahoma"/>
                <a:cs typeface="Tahoma"/>
              </a:rPr>
              <a:t>Capaian</a:t>
            </a:r>
            <a:r>
              <a:rPr sz="2900" b="1" spc="-16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900" b="1" spc="-10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endParaRPr sz="290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  <a:spcBef>
                <a:spcPts val="530"/>
              </a:spcBef>
            </a:pP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Peserta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didik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menyelidiki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bagaimana</a:t>
            </a:r>
            <a:r>
              <a:rPr sz="1900" spc="-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hubungan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saling </a:t>
            </a:r>
            <a:r>
              <a:rPr sz="1900" spc="20" dirty="0">
                <a:solidFill>
                  <a:srgbClr val="334155"/>
                </a:solidFill>
                <a:latin typeface="Tahoma"/>
                <a:cs typeface="Tahoma"/>
              </a:rPr>
              <a:t>ketergantungan</a:t>
            </a:r>
            <a:r>
              <a:rPr sz="1900" spc="9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20" dirty="0">
                <a:solidFill>
                  <a:srgbClr val="334155"/>
                </a:solidFill>
                <a:latin typeface="Tahoma"/>
                <a:cs typeface="Tahoma"/>
              </a:rPr>
              <a:t>antar</a:t>
            </a:r>
            <a:r>
              <a:rPr sz="1900" spc="9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komponen</a:t>
            </a:r>
            <a:r>
              <a:rPr sz="1900" spc="9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20" dirty="0">
                <a:solidFill>
                  <a:srgbClr val="334155"/>
                </a:solidFill>
                <a:latin typeface="Tahoma"/>
                <a:cs typeface="Tahoma"/>
              </a:rPr>
              <a:t>biotik-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abiotik</a:t>
            </a:r>
            <a:r>
              <a:rPr sz="1900" spc="9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dapat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memengaruhi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kestabilan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suatu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ekosistem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di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lingkungan </a:t>
            </a:r>
            <a:r>
              <a:rPr sz="1900" spc="40" dirty="0">
                <a:solidFill>
                  <a:srgbClr val="334155"/>
                </a:solidFill>
                <a:latin typeface="Tahoma"/>
                <a:cs typeface="Tahoma"/>
              </a:rPr>
              <a:t>sekitarnya.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448809" y="836771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499" y="380999"/>
                </a:moveTo>
                <a:lnTo>
                  <a:pt x="146819" y="375968"/>
                </a:lnTo>
                <a:lnTo>
                  <a:pt x="106722" y="361637"/>
                </a:lnTo>
                <a:lnTo>
                  <a:pt x="71351" y="339149"/>
                </a:lnTo>
                <a:lnTo>
                  <a:pt x="41850" y="309647"/>
                </a:lnTo>
                <a:lnTo>
                  <a:pt x="19362" y="274276"/>
                </a:lnTo>
                <a:lnTo>
                  <a:pt x="5031" y="234179"/>
                </a:lnTo>
                <a:lnTo>
                  <a:pt x="0" y="190499"/>
                </a:lnTo>
                <a:lnTo>
                  <a:pt x="5031" y="146820"/>
                </a:lnTo>
                <a:lnTo>
                  <a:pt x="19362" y="106723"/>
                </a:lnTo>
                <a:lnTo>
                  <a:pt x="41850" y="71352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19" y="5031"/>
                </a:lnTo>
                <a:lnTo>
                  <a:pt x="190499" y="0"/>
                </a:lnTo>
                <a:lnTo>
                  <a:pt x="227837" y="3694"/>
                </a:lnTo>
                <a:lnTo>
                  <a:pt x="296188" y="32005"/>
                </a:lnTo>
                <a:lnTo>
                  <a:pt x="348993" y="84810"/>
                </a:lnTo>
                <a:lnTo>
                  <a:pt x="377305" y="153161"/>
                </a:lnTo>
                <a:lnTo>
                  <a:pt x="380999" y="190499"/>
                </a:lnTo>
                <a:lnTo>
                  <a:pt x="375968" y="234179"/>
                </a:lnTo>
                <a:lnTo>
                  <a:pt x="361637" y="274276"/>
                </a:lnTo>
                <a:lnTo>
                  <a:pt x="339149" y="309647"/>
                </a:lnTo>
                <a:lnTo>
                  <a:pt x="309647" y="339149"/>
                </a:lnTo>
                <a:lnTo>
                  <a:pt x="274276" y="361637"/>
                </a:lnTo>
                <a:lnTo>
                  <a:pt x="234179" y="375968"/>
                </a:lnTo>
                <a:lnTo>
                  <a:pt x="190499" y="380999"/>
                </a:lnTo>
                <a:close/>
              </a:path>
            </a:pathLst>
          </a:custGeom>
          <a:solidFill>
            <a:srgbClr val="FA92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969510" y="8096958"/>
            <a:ext cx="4740275" cy="107315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900" b="1" spc="-65" dirty="0">
                <a:solidFill>
                  <a:srgbClr val="334155"/>
                </a:solidFill>
                <a:latin typeface="Tahoma"/>
                <a:cs typeface="Tahoma"/>
              </a:rPr>
              <a:t>Topik</a:t>
            </a:r>
            <a:r>
              <a:rPr sz="2900" b="1" spc="-1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900" b="1" spc="-10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endParaRPr sz="2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Peran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Manusia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dalam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Menjaga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Ekosistem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40192" y="2123643"/>
            <a:ext cx="12953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46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6279" y="4476317"/>
            <a:ext cx="17780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649289" y="1020318"/>
            <a:ext cx="5556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445" dirty="0">
                <a:solidFill>
                  <a:srgbClr val="065985"/>
                </a:solidFill>
                <a:latin typeface="Tahoma"/>
                <a:cs typeface="Tahoma"/>
              </a:rPr>
              <a:t>1/6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592072" y="2943225"/>
            <a:ext cx="210185" cy="210185"/>
          </a:xfrm>
          <a:custGeom>
            <a:avLst/>
            <a:gdLst/>
            <a:ahLst/>
            <a:cxnLst/>
            <a:rect l="l" t="t" r="r" b="b"/>
            <a:pathLst>
              <a:path w="210184" h="210185">
                <a:moveTo>
                  <a:pt x="0" y="0"/>
                </a:moveTo>
                <a:lnTo>
                  <a:pt x="209699" y="0"/>
                </a:lnTo>
                <a:lnTo>
                  <a:pt x="209699" y="209699"/>
                </a:lnTo>
                <a:lnTo>
                  <a:pt x="0" y="2096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F1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941322" y="2894330"/>
            <a:ext cx="10274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0F172A"/>
                </a:solidFill>
                <a:latin typeface="Tahoma"/>
                <a:cs typeface="Tahoma"/>
              </a:rPr>
              <a:t>Kewargaan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210797" y="4791025"/>
            <a:ext cx="210185" cy="210185"/>
          </a:xfrm>
          <a:custGeom>
            <a:avLst/>
            <a:gdLst/>
            <a:ahLst/>
            <a:cxnLst/>
            <a:rect l="l" t="t" r="r" b="b"/>
            <a:pathLst>
              <a:path w="210184" h="210185">
                <a:moveTo>
                  <a:pt x="0" y="0"/>
                </a:moveTo>
                <a:lnTo>
                  <a:pt x="209699" y="0"/>
                </a:lnTo>
                <a:lnTo>
                  <a:pt x="209699" y="209699"/>
                </a:lnTo>
                <a:lnTo>
                  <a:pt x="0" y="2096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F1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560050" y="4742130"/>
            <a:ext cx="9702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0F172A"/>
                </a:solidFill>
                <a:latin typeface="Tahoma"/>
                <a:cs typeface="Tahoma"/>
              </a:rPr>
              <a:t>Kesehatan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4973321" y="4124325"/>
            <a:ext cx="210185" cy="210185"/>
          </a:xfrm>
          <a:custGeom>
            <a:avLst/>
            <a:gdLst/>
            <a:ahLst/>
            <a:cxnLst/>
            <a:rect l="l" t="t" r="r" b="b"/>
            <a:pathLst>
              <a:path w="210184" h="210185">
                <a:moveTo>
                  <a:pt x="0" y="0"/>
                </a:moveTo>
                <a:lnTo>
                  <a:pt x="209699" y="0"/>
                </a:lnTo>
                <a:lnTo>
                  <a:pt x="209699" y="209699"/>
                </a:lnTo>
                <a:lnTo>
                  <a:pt x="0" y="2096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F17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5322576" y="4075430"/>
            <a:ext cx="11442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5" dirty="0">
                <a:solidFill>
                  <a:srgbClr val="0F172A"/>
                </a:solidFill>
                <a:latin typeface="Tahoma"/>
                <a:cs typeface="Tahoma"/>
              </a:rPr>
              <a:t>Kemandirian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45" dirty="0">
                <a:latin typeface="Tahoma"/>
                <a:cs typeface="Tahoma"/>
              </a:rPr>
              <a:t>14</a:t>
            </a:fld>
            <a:endParaRPr b="1" spc="45" dirty="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548735" y="2123643"/>
            <a:ext cx="18161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545025" y="6038405"/>
            <a:ext cx="18859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1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551562" y="8391067"/>
            <a:ext cx="17589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" y="2047875"/>
            <a:ext cx="7925434" cy="5148580"/>
            <a:chOff x="914400" y="2047875"/>
            <a:chExt cx="7925434" cy="514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2047875"/>
              <a:ext cx="7924806" cy="31285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4400" y="210026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6820" y="375968"/>
                  </a:lnTo>
                  <a:lnTo>
                    <a:pt x="106722" y="361637"/>
                  </a:lnTo>
                  <a:lnTo>
                    <a:pt x="71351" y="339149"/>
                  </a:lnTo>
                  <a:lnTo>
                    <a:pt x="41850" y="309648"/>
                  </a:lnTo>
                  <a:lnTo>
                    <a:pt x="19362" y="274277"/>
                  </a:lnTo>
                  <a:lnTo>
                    <a:pt x="5031" y="234179"/>
                  </a:lnTo>
                  <a:lnTo>
                    <a:pt x="0" y="190499"/>
                  </a:lnTo>
                  <a:lnTo>
                    <a:pt x="5031" y="146820"/>
                  </a:lnTo>
                  <a:lnTo>
                    <a:pt x="19362" y="106722"/>
                  </a:lnTo>
                  <a:lnTo>
                    <a:pt x="41850" y="71351"/>
                  </a:lnTo>
                  <a:lnTo>
                    <a:pt x="71351" y="41850"/>
                  </a:lnTo>
                  <a:lnTo>
                    <a:pt x="106722" y="19362"/>
                  </a:lnTo>
                  <a:lnTo>
                    <a:pt x="146820" y="5031"/>
                  </a:lnTo>
                  <a:lnTo>
                    <a:pt x="190499" y="0"/>
                  </a:lnTo>
                  <a:lnTo>
                    <a:pt x="227838" y="3694"/>
                  </a:lnTo>
                  <a:lnTo>
                    <a:pt x="296189" y="32006"/>
                  </a:lnTo>
                  <a:lnTo>
                    <a:pt x="348993" y="84810"/>
                  </a:lnTo>
                  <a:lnTo>
                    <a:pt x="377305" y="153161"/>
                  </a:lnTo>
                  <a:lnTo>
                    <a:pt x="380999" y="190499"/>
                  </a:lnTo>
                  <a:lnTo>
                    <a:pt x="375968" y="234179"/>
                  </a:lnTo>
                  <a:lnTo>
                    <a:pt x="361637" y="274277"/>
                  </a:lnTo>
                  <a:lnTo>
                    <a:pt x="339149" y="309648"/>
                  </a:lnTo>
                  <a:lnTo>
                    <a:pt x="309648" y="339149"/>
                  </a:lnTo>
                  <a:lnTo>
                    <a:pt x="274277" y="361637"/>
                  </a:lnTo>
                  <a:lnTo>
                    <a:pt x="234179" y="375968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FA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5172075"/>
              <a:ext cx="7924806" cy="20238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4400" y="545306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6820" y="375968"/>
                  </a:lnTo>
                  <a:lnTo>
                    <a:pt x="106722" y="361637"/>
                  </a:lnTo>
                  <a:lnTo>
                    <a:pt x="71351" y="339149"/>
                  </a:lnTo>
                  <a:lnTo>
                    <a:pt x="41850" y="309647"/>
                  </a:lnTo>
                  <a:lnTo>
                    <a:pt x="19362" y="274276"/>
                  </a:lnTo>
                  <a:lnTo>
                    <a:pt x="5031" y="234179"/>
                  </a:lnTo>
                  <a:lnTo>
                    <a:pt x="0" y="190499"/>
                  </a:lnTo>
                  <a:lnTo>
                    <a:pt x="5031" y="146820"/>
                  </a:lnTo>
                  <a:lnTo>
                    <a:pt x="19362" y="106723"/>
                  </a:lnTo>
                  <a:lnTo>
                    <a:pt x="41850" y="71352"/>
                  </a:lnTo>
                  <a:lnTo>
                    <a:pt x="71351" y="41850"/>
                  </a:lnTo>
                  <a:lnTo>
                    <a:pt x="106722" y="19362"/>
                  </a:lnTo>
                  <a:lnTo>
                    <a:pt x="146820" y="5031"/>
                  </a:lnTo>
                  <a:lnTo>
                    <a:pt x="190499" y="0"/>
                  </a:lnTo>
                  <a:lnTo>
                    <a:pt x="227838" y="3694"/>
                  </a:lnTo>
                  <a:lnTo>
                    <a:pt x="296189" y="32006"/>
                  </a:lnTo>
                  <a:lnTo>
                    <a:pt x="348993" y="84810"/>
                  </a:lnTo>
                  <a:lnTo>
                    <a:pt x="377305" y="153161"/>
                  </a:lnTo>
                  <a:lnTo>
                    <a:pt x="380999" y="190499"/>
                  </a:lnTo>
                  <a:lnTo>
                    <a:pt x="375968" y="234179"/>
                  </a:lnTo>
                  <a:lnTo>
                    <a:pt x="361637" y="274276"/>
                  </a:lnTo>
                  <a:lnTo>
                    <a:pt x="339149" y="309647"/>
                  </a:lnTo>
                  <a:lnTo>
                    <a:pt x="309648" y="339149"/>
                  </a:lnTo>
                  <a:lnTo>
                    <a:pt x="274277" y="361637"/>
                  </a:lnTo>
                  <a:lnTo>
                    <a:pt x="234179" y="375968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FA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35100" y="1829509"/>
            <a:ext cx="3788410" cy="107315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900" b="1" spc="-110" dirty="0">
                <a:solidFill>
                  <a:srgbClr val="334155"/>
                </a:solidFill>
                <a:latin typeface="Tahoma"/>
                <a:cs typeface="Tahoma"/>
              </a:rPr>
              <a:t>Tujuan</a:t>
            </a:r>
            <a:r>
              <a:rPr sz="2900" b="1" spc="-12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900" b="1" spc="-70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endParaRPr sz="2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Peserta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didik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mampu: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" y="747236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499" y="380999"/>
                </a:moveTo>
                <a:lnTo>
                  <a:pt x="146820" y="375968"/>
                </a:lnTo>
                <a:lnTo>
                  <a:pt x="106722" y="361637"/>
                </a:lnTo>
                <a:lnTo>
                  <a:pt x="71351" y="339149"/>
                </a:lnTo>
                <a:lnTo>
                  <a:pt x="41850" y="309647"/>
                </a:lnTo>
                <a:lnTo>
                  <a:pt x="19362" y="274276"/>
                </a:lnTo>
                <a:lnTo>
                  <a:pt x="5031" y="234179"/>
                </a:lnTo>
                <a:lnTo>
                  <a:pt x="0" y="190499"/>
                </a:lnTo>
                <a:lnTo>
                  <a:pt x="5031" y="146820"/>
                </a:lnTo>
                <a:lnTo>
                  <a:pt x="19362" y="106723"/>
                </a:lnTo>
                <a:lnTo>
                  <a:pt x="41850" y="71352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499" y="0"/>
                </a:lnTo>
                <a:lnTo>
                  <a:pt x="227838" y="3694"/>
                </a:lnTo>
                <a:lnTo>
                  <a:pt x="296189" y="32005"/>
                </a:lnTo>
                <a:lnTo>
                  <a:pt x="348993" y="84810"/>
                </a:lnTo>
                <a:lnTo>
                  <a:pt x="377305" y="153161"/>
                </a:lnTo>
                <a:lnTo>
                  <a:pt x="380999" y="190499"/>
                </a:lnTo>
                <a:lnTo>
                  <a:pt x="375968" y="234179"/>
                </a:lnTo>
                <a:lnTo>
                  <a:pt x="361637" y="274276"/>
                </a:lnTo>
                <a:lnTo>
                  <a:pt x="339149" y="309647"/>
                </a:lnTo>
                <a:lnTo>
                  <a:pt x="309648" y="339149"/>
                </a:lnTo>
                <a:lnTo>
                  <a:pt x="274277" y="361637"/>
                </a:lnTo>
                <a:lnTo>
                  <a:pt x="234179" y="375968"/>
                </a:lnTo>
                <a:lnTo>
                  <a:pt x="190499" y="380999"/>
                </a:lnTo>
                <a:close/>
              </a:path>
            </a:pathLst>
          </a:custGeom>
          <a:solidFill>
            <a:srgbClr val="FA923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9448800" y="2100262"/>
            <a:ext cx="7925434" cy="2043430"/>
            <a:chOff x="9448800" y="2100262"/>
            <a:chExt cx="7925434" cy="20434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00" y="2124075"/>
              <a:ext cx="7924824" cy="201904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448809" y="2100262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499" y="380999"/>
                  </a:moveTo>
                  <a:lnTo>
                    <a:pt x="146819" y="375968"/>
                  </a:lnTo>
                  <a:lnTo>
                    <a:pt x="106722" y="361637"/>
                  </a:lnTo>
                  <a:lnTo>
                    <a:pt x="71351" y="339149"/>
                  </a:lnTo>
                  <a:lnTo>
                    <a:pt x="41850" y="309648"/>
                  </a:lnTo>
                  <a:lnTo>
                    <a:pt x="19362" y="274277"/>
                  </a:lnTo>
                  <a:lnTo>
                    <a:pt x="5031" y="234179"/>
                  </a:lnTo>
                  <a:lnTo>
                    <a:pt x="0" y="190499"/>
                  </a:lnTo>
                  <a:lnTo>
                    <a:pt x="5031" y="146820"/>
                  </a:lnTo>
                  <a:lnTo>
                    <a:pt x="19362" y="106722"/>
                  </a:lnTo>
                  <a:lnTo>
                    <a:pt x="41850" y="71351"/>
                  </a:lnTo>
                  <a:lnTo>
                    <a:pt x="71351" y="41850"/>
                  </a:lnTo>
                  <a:lnTo>
                    <a:pt x="106722" y="19362"/>
                  </a:lnTo>
                  <a:lnTo>
                    <a:pt x="146819" y="5031"/>
                  </a:lnTo>
                  <a:lnTo>
                    <a:pt x="190499" y="0"/>
                  </a:lnTo>
                  <a:lnTo>
                    <a:pt x="227837" y="3694"/>
                  </a:lnTo>
                  <a:lnTo>
                    <a:pt x="296188" y="32006"/>
                  </a:lnTo>
                  <a:lnTo>
                    <a:pt x="348993" y="84810"/>
                  </a:lnTo>
                  <a:lnTo>
                    <a:pt x="377305" y="153161"/>
                  </a:lnTo>
                  <a:lnTo>
                    <a:pt x="380999" y="190499"/>
                  </a:lnTo>
                  <a:lnTo>
                    <a:pt x="375968" y="234179"/>
                  </a:lnTo>
                  <a:lnTo>
                    <a:pt x="361637" y="274277"/>
                  </a:lnTo>
                  <a:lnTo>
                    <a:pt x="339149" y="309648"/>
                  </a:lnTo>
                  <a:lnTo>
                    <a:pt x="309647" y="339149"/>
                  </a:lnTo>
                  <a:lnTo>
                    <a:pt x="274276" y="361637"/>
                  </a:lnTo>
                  <a:lnTo>
                    <a:pt x="234179" y="375968"/>
                  </a:lnTo>
                  <a:lnTo>
                    <a:pt x="190499" y="380999"/>
                  </a:lnTo>
                  <a:close/>
                </a:path>
              </a:pathLst>
            </a:custGeom>
            <a:solidFill>
              <a:srgbClr val="FA92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957394" y="1838237"/>
            <a:ext cx="7082155" cy="2124710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645"/>
              </a:spcBef>
            </a:pPr>
            <a:r>
              <a:rPr sz="2900" b="1" spc="-60" dirty="0">
                <a:solidFill>
                  <a:srgbClr val="334155"/>
                </a:solidFill>
                <a:latin typeface="Tahoma"/>
                <a:cs typeface="Tahoma"/>
              </a:rPr>
              <a:t>Lingkungan</a:t>
            </a:r>
            <a:r>
              <a:rPr sz="2900" b="1" spc="-1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900" b="1" spc="-10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endParaRPr sz="2900">
              <a:latin typeface="Tahoma"/>
              <a:cs typeface="Tahoma"/>
            </a:endParaRPr>
          </a:p>
          <a:p>
            <a:pPr marL="400685" indent="-339090">
              <a:lnSpc>
                <a:spcPct val="100000"/>
              </a:lnSpc>
              <a:spcBef>
                <a:spcPts val="1015"/>
              </a:spcBef>
              <a:buAutoNum type="arabicPeriod"/>
              <a:tabLst>
                <a:tab pos="400685" algn="l"/>
              </a:tabLst>
            </a:pP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Ruang</a:t>
            </a:r>
            <a:r>
              <a:rPr sz="1900" spc="-1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Fisik: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lingkungan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di</a:t>
            </a:r>
            <a:r>
              <a:rPr sz="1900" spc="-1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sekitar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Sungai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Ciliwung</a:t>
            </a:r>
            <a:endParaRPr sz="1900">
              <a:latin typeface="Tahoma"/>
              <a:cs typeface="Tahoma"/>
            </a:endParaRPr>
          </a:p>
          <a:p>
            <a:pPr marL="400685" indent="-387985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400685" algn="l"/>
              </a:tabLst>
            </a:pP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Ruang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Virtual: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platform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daring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untuk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diskusi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dengan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teman</a:t>
            </a:r>
            <a:endParaRPr sz="1900">
              <a:latin typeface="Tahoma"/>
              <a:cs typeface="Tahoma"/>
            </a:endParaRPr>
          </a:p>
          <a:p>
            <a:pPr marL="400685" marR="282575" indent="-384810">
              <a:lnSpc>
                <a:spcPct val="120000"/>
              </a:lnSpc>
              <a:buAutoNum type="arabicPeriod"/>
              <a:tabLst>
                <a:tab pos="400685" algn="l"/>
              </a:tabLst>
            </a:pP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Budaya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Belajar: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kolaboratif,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berpartisipasi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aktif,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dan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rasa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ingin</a:t>
            </a:r>
            <a:r>
              <a:rPr sz="1900" spc="1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20" dirty="0">
                <a:solidFill>
                  <a:srgbClr val="334155"/>
                </a:solidFill>
                <a:latin typeface="Tahoma"/>
                <a:cs typeface="Tahoma"/>
              </a:rPr>
              <a:t>tahu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69510" y="4162468"/>
            <a:ext cx="7280275" cy="169291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900" b="1" spc="-75" dirty="0">
                <a:solidFill>
                  <a:srgbClr val="334155"/>
                </a:solidFill>
                <a:latin typeface="Tahoma"/>
                <a:cs typeface="Tahoma"/>
              </a:rPr>
              <a:t>Pemanfaatan</a:t>
            </a:r>
            <a:r>
              <a:rPr sz="2900" b="1" spc="-1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900" b="1" spc="-10" dirty="0">
                <a:solidFill>
                  <a:srgbClr val="334155"/>
                </a:solidFill>
                <a:latin typeface="Tahoma"/>
                <a:cs typeface="Tahoma"/>
              </a:rPr>
              <a:t>Digital</a:t>
            </a:r>
            <a:endParaRPr sz="2900">
              <a:latin typeface="Tahoma"/>
              <a:cs typeface="Tahoma"/>
            </a:endParaRPr>
          </a:p>
          <a:p>
            <a:pPr marL="412115" indent="-339090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412115" algn="l"/>
              </a:tabLst>
            </a:pP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Perencanaan: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140" dirty="0">
                <a:solidFill>
                  <a:srgbClr val="334155"/>
                </a:solidFill>
                <a:latin typeface="Tahoma"/>
                <a:cs typeface="Tahoma"/>
              </a:rPr>
              <a:t>LMS</a:t>
            </a:r>
            <a:endParaRPr sz="1900">
              <a:latin typeface="Tahoma"/>
              <a:cs typeface="Tahoma"/>
            </a:endParaRPr>
          </a:p>
          <a:p>
            <a:pPr marL="412115" indent="-38798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412115" algn="l"/>
              </a:tabLst>
            </a:pP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Pelaksanaan: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pertemuan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daring,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video,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perpustakaan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daring</a:t>
            </a:r>
            <a:endParaRPr sz="1900">
              <a:latin typeface="Tahoma"/>
              <a:cs typeface="Tahoma"/>
            </a:endParaRPr>
          </a:p>
          <a:p>
            <a:pPr marL="412115" indent="-384175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412115" algn="l"/>
              </a:tabLst>
            </a:pP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Asesmen: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334155"/>
                </a:solidFill>
                <a:latin typeface="Tahoma"/>
                <a:cs typeface="Tahoma"/>
              </a:rPr>
              <a:t>asesmen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daring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448809" y="442436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499" y="380999"/>
                </a:moveTo>
                <a:lnTo>
                  <a:pt x="146819" y="375968"/>
                </a:lnTo>
                <a:lnTo>
                  <a:pt x="106722" y="361637"/>
                </a:lnTo>
                <a:lnTo>
                  <a:pt x="71351" y="339149"/>
                </a:lnTo>
                <a:lnTo>
                  <a:pt x="41850" y="309647"/>
                </a:lnTo>
                <a:lnTo>
                  <a:pt x="19362" y="274276"/>
                </a:lnTo>
                <a:lnTo>
                  <a:pt x="5031" y="234179"/>
                </a:lnTo>
                <a:lnTo>
                  <a:pt x="0" y="190499"/>
                </a:lnTo>
                <a:lnTo>
                  <a:pt x="5031" y="146820"/>
                </a:lnTo>
                <a:lnTo>
                  <a:pt x="19362" y="106723"/>
                </a:lnTo>
                <a:lnTo>
                  <a:pt x="41850" y="71352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19" y="5031"/>
                </a:lnTo>
                <a:lnTo>
                  <a:pt x="190499" y="0"/>
                </a:lnTo>
                <a:lnTo>
                  <a:pt x="227837" y="3694"/>
                </a:lnTo>
                <a:lnTo>
                  <a:pt x="296189" y="32006"/>
                </a:lnTo>
                <a:lnTo>
                  <a:pt x="348993" y="84810"/>
                </a:lnTo>
                <a:lnTo>
                  <a:pt x="377305" y="153161"/>
                </a:lnTo>
                <a:lnTo>
                  <a:pt x="380999" y="190499"/>
                </a:lnTo>
                <a:lnTo>
                  <a:pt x="375968" y="234179"/>
                </a:lnTo>
                <a:lnTo>
                  <a:pt x="361637" y="274276"/>
                </a:lnTo>
                <a:lnTo>
                  <a:pt x="339149" y="309647"/>
                </a:lnTo>
                <a:lnTo>
                  <a:pt x="309647" y="339149"/>
                </a:lnTo>
                <a:lnTo>
                  <a:pt x="274276" y="361637"/>
                </a:lnTo>
                <a:lnTo>
                  <a:pt x="234179" y="375968"/>
                </a:lnTo>
                <a:lnTo>
                  <a:pt x="190499" y="380999"/>
                </a:lnTo>
                <a:close/>
              </a:path>
            </a:pathLst>
          </a:custGeom>
          <a:solidFill>
            <a:srgbClr val="FA92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35109" y="7237848"/>
            <a:ext cx="5118100" cy="1731645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sz="2900" b="1" spc="-80" dirty="0">
                <a:solidFill>
                  <a:srgbClr val="334155"/>
                </a:solidFill>
                <a:latin typeface="Tahoma"/>
                <a:cs typeface="Tahoma"/>
              </a:rPr>
              <a:t>Mitra</a:t>
            </a:r>
            <a:r>
              <a:rPr sz="2900" b="1" spc="-1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900" b="1" spc="-10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endParaRPr sz="2900">
              <a:latin typeface="Tahoma"/>
              <a:cs typeface="Tahoma"/>
            </a:endParaRPr>
          </a:p>
          <a:p>
            <a:pPr marL="452120" indent="-339090">
              <a:lnSpc>
                <a:spcPct val="100000"/>
              </a:lnSpc>
              <a:spcBef>
                <a:spcPts val="869"/>
              </a:spcBef>
              <a:buAutoNum type="arabicPeriod"/>
              <a:tabLst>
                <a:tab pos="452120" algn="l"/>
              </a:tabLst>
            </a:pP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Komunitas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Peduli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Ciliwung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(KPC)</a:t>
            </a:r>
            <a:endParaRPr sz="1900">
              <a:latin typeface="Tahoma"/>
              <a:cs typeface="Tahoma"/>
            </a:endParaRPr>
          </a:p>
          <a:p>
            <a:pPr marL="452120" indent="-387985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452120" algn="l"/>
              </a:tabLst>
            </a:pP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Pengelola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Bank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Sampah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Sungai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Ciliwung</a:t>
            </a:r>
            <a:endParaRPr sz="1900">
              <a:latin typeface="Tahoma"/>
              <a:cs typeface="Tahoma"/>
            </a:endParaRPr>
          </a:p>
          <a:p>
            <a:pPr marL="452120" indent="-38481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452120" algn="l"/>
              </a:tabLst>
            </a:pP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Masyarakat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Sekitar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Sungai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Ciliwung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45" dirty="0">
                <a:latin typeface="Tahoma"/>
                <a:cs typeface="Tahoma"/>
              </a:rPr>
              <a:t>15</a:t>
            </a:fld>
            <a:endParaRPr b="1" spc="45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01700" y="878331"/>
            <a:ext cx="917511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70" dirty="0">
                <a:solidFill>
                  <a:srgbClr val="37BDF7"/>
                </a:solidFill>
              </a:rPr>
              <a:t>Contoh</a:t>
            </a:r>
            <a:r>
              <a:rPr sz="4600" spc="-165" dirty="0">
                <a:solidFill>
                  <a:srgbClr val="37BDF7"/>
                </a:solidFill>
              </a:rPr>
              <a:t> </a:t>
            </a:r>
            <a:r>
              <a:rPr sz="4600" spc="-165" dirty="0"/>
              <a:t>Pembelajaran </a:t>
            </a:r>
            <a:r>
              <a:rPr sz="4600" spc="-65" dirty="0"/>
              <a:t>Mendalam</a:t>
            </a:r>
            <a:endParaRPr sz="4600"/>
          </a:p>
        </p:txBody>
      </p:sp>
      <p:sp>
        <p:nvSpPr>
          <p:cNvPr id="17" name="object 17"/>
          <p:cNvSpPr txBox="1"/>
          <p:nvPr/>
        </p:nvSpPr>
        <p:spPr>
          <a:xfrm>
            <a:off x="16575577" y="1020318"/>
            <a:ext cx="62928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200" dirty="0">
                <a:solidFill>
                  <a:srgbClr val="065985"/>
                </a:solidFill>
                <a:latin typeface="Tahoma"/>
                <a:cs typeface="Tahoma"/>
              </a:rPr>
              <a:t>2/6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47069" y="2877058"/>
            <a:ext cx="6834505" cy="211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marR="254635" indent="-396240">
              <a:lnSpc>
                <a:spcPct val="120000"/>
              </a:lnSpc>
              <a:spcBef>
                <a:spcPts val="100"/>
              </a:spcBef>
              <a:buAutoNum type="arabicPeriod"/>
              <a:tabLst>
                <a:tab pos="457834" algn="l"/>
              </a:tabLst>
            </a:pP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Memahami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pentingnya</a:t>
            </a:r>
            <a:r>
              <a:rPr sz="1900" spc="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keanekaragaman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 hayati</a:t>
            </a:r>
            <a:r>
              <a:rPr sz="1900" spc="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dalam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ekosistem</a:t>
            </a:r>
            <a:endParaRPr sz="1900">
              <a:latin typeface="Tahoma"/>
              <a:cs typeface="Tahoma"/>
            </a:endParaRPr>
          </a:p>
          <a:p>
            <a:pPr marL="457834" marR="394335" indent="-445770">
              <a:lnSpc>
                <a:spcPct val="120000"/>
              </a:lnSpc>
              <a:buAutoNum type="arabicPeriod"/>
              <a:tabLst>
                <a:tab pos="457834" algn="l"/>
              </a:tabLst>
            </a:pP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Mengidentifikasi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dampak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aktivitas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manusia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terhadap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keseimbangan</a:t>
            </a:r>
            <a:r>
              <a:rPr sz="1900" spc="-6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ekosistem</a:t>
            </a:r>
            <a:endParaRPr sz="1900">
              <a:latin typeface="Tahoma"/>
              <a:cs typeface="Tahoma"/>
            </a:endParaRPr>
          </a:p>
          <a:p>
            <a:pPr marL="457834" marR="5080" indent="-441959">
              <a:lnSpc>
                <a:spcPct val="120000"/>
              </a:lnSpc>
              <a:buAutoNum type="arabicPeriod"/>
              <a:tabLst>
                <a:tab pos="457834" algn="l"/>
              </a:tabLst>
            </a:pP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Melaksanakan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proyek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kreatif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334155"/>
                </a:solidFill>
                <a:latin typeface="Tahoma"/>
                <a:cs typeface="Tahoma"/>
              </a:rPr>
              <a:t>berbasis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solusi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lingkungan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untuk</a:t>
            </a:r>
            <a:r>
              <a:rPr sz="1900" spc="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334155"/>
                </a:solidFill>
                <a:latin typeface="Tahoma"/>
                <a:cs typeface="Tahoma"/>
              </a:rPr>
              <a:t>mencegah</a:t>
            </a:r>
            <a:r>
              <a:rPr sz="1900" spc="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pencemaran</a:t>
            </a:r>
            <a:r>
              <a:rPr sz="1900" spc="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334155"/>
                </a:solidFill>
                <a:latin typeface="Tahoma"/>
                <a:cs typeface="Tahoma"/>
              </a:rPr>
              <a:t>pada</a:t>
            </a:r>
            <a:r>
              <a:rPr sz="1900" spc="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ekosistem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35101" y="5122993"/>
            <a:ext cx="6885940" cy="1866264"/>
          </a:xfrm>
          <a:prstGeom prst="rect">
            <a:avLst/>
          </a:prstGeom>
        </p:spPr>
        <p:txBody>
          <a:bodyPr vert="horz" wrap="square" lIns="0" tIns="262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sz="2900" b="1" spc="-100" dirty="0">
                <a:solidFill>
                  <a:srgbClr val="334155"/>
                </a:solidFill>
                <a:latin typeface="Tahoma"/>
                <a:cs typeface="Tahoma"/>
              </a:rPr>
              <a:t>Praktik</a:t>
            </a:r>
            <a:r>
              <a:rPr sz="2900" b="1" spc="-10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900" b="1" spc="-10" dirty="0">
                <a:solidFill>
                  <a:srgbClr val="334155"/>
                </a:solidFill>
                <a:latin typeface="Tahoma"/>
                <a:cs typeface="Tahoma"/>
              </a:rPr>
              <a:t>Pedagogis</a:t>
            </a:r>
            <a:endParaRPr sz="2900">
              <a:latin typeface="Tahoma"/>
              <a:cs typeface="Tahoma"/>
            </a:endParaRPr>
          </a:p>
          <a:p>
            <a:pPr marL="452120" indent="-339090">
              <a:lnSpc>
                <a:spcPct val="100000"/>
              </a:lnSpc>
              <a:spcBef>
                <a:spcPts val="1290"/>
              </a:spcBef>
              <a:buAutoNum type="arabicPeriod"/>
              <a:tabLst>
                <a:tab pos="452120" algn="l"/>
              </a:tabLst>
            </a:pP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r>
              <a:rPr sz="1900" spc="-2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334155"/>
                </a:solidFill>
                <a:latin typeface="Tahoma"/>
                <a:cs typeface="Tahoma"/>
              </a:rPr>
              <a:t>Berbasis</a:t>
            </a:r>
            <a:r>
              <a:rPr sz="1900" spc="-2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Proyek</a:t>
            </a:r>
            <a:endParaRPr sz="1900">
              <a:latin typeface="Tahoma"/>
              <a:cs typeface="Tahoma"/>
            </a:endParaRPr>
          </a:p>
          <a:p>
            <a:pPr marL="452120" marR="5080" indent="-388620">
              <a:lnSpc>
                <a:spcPct val="120000"/>
              </a:lnSpc>
              <a:buAutoNum type="arabicPeriod"/>
              <a:tabLst>
                <a:tab pos="452120" algn="l"/>
              </a:tabLst>
            </a:pP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Diskusi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kelompok,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eksplorasi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lapangan,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wawancara,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334155"/>
                </a:solidFill>
                <a:latin typeface="Tahoma"/>
                <a:cs typeface="Tahoma"/>
              </a:rPr>
              <a:t>dan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presentasi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3864" y="2123643"/>
            <a:ext cx="1822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2051" y="5476443"/>
            <a:ext cx="16573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65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13687" y="7495743"/>
            <a:ext cx="18288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0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48264" y="2123643"/>
            <a:ext cx="1822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0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93253" y="4447730"/>
            <a:ext cx="29210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145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endParaRPr sz="1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210026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499" y="380999"/>
                </a:moveTo>
                <a:lnTo>
                  <a:pt x="146820" y="375968"/>
                </a:lnTo>
                <a:lnTo>
                  <a:pt x="106722" y="361637"/>
                </a:lnTo>
                <a:lnTo>
                  <a:pt x="71351" y="339149"/>
                </a:lnTo>
                <a:lnTo>
                  <a:pt x="41850" y="309648"/>
                </a:lnTo>
                <a:lnTo>
                  <a:pt x="19362" y="274277"/>
                </a:lnTo>
                <a:lnTo>
                  <a:pt x="5031" y="234179"/>
                </a:lnTo>
                <a:lnTo>
                  <a:pt x="0" y="190499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499" y="0"/>
                </a:lnTo>
                <a:lnTo>
                  <a:pt x="227838" y="3694"/>
                </a:lnTo>
                <a:lnTo>
                  <a:pt x="296189" y="32006"/>
                </a:lnTo>
                <a:lnTo>
                  <a:pt x="348993" y="84810"/>
                </a:lnTo>
                <a:lnTo>
                  <a:pt x="377305" y="153161"/>
                </a:lnTo>
                <a:lnTo>
                  <a:pt x="380999" y="190499"/>
                </a:lnTo>
                <a:lnTo>
                  <a:pt x="375968" y="234179"/>
                </a:lnTo>
                <a:lnTo>
                  <a:pt x="361637" y="274277"/>
                </a:lnTo>
                <a:lnTo>
                  <a:pt x="339149" y="309648"/>
                </a:lnTo>
                <a:lnTo>
                  <a:pt x="309648" y="339149"/>
                </a:lnTo>
                <a:lnTo>
                  <a:pt x="274277" y="361637"/>
                </a:lnTo>
                <a:lnTo>
                  <a:pt x="234179" y="375968"/>
                </a:lnTo>
                <a:lnTo>
                  <a:pt x="190499" y="380999"/>
                </a:lnTo>
                <a:close/>
              </a:path>
            </a:pathLst>
          </a:custGeom>
          <a:solidFill>
            <a:srgbClr val="FA92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6134" y="2123643"/>
            <a:ext cx="23367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434" dirty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101" y="2020443"/>
            <a:ext cx="582041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45" dirty="0">
                <a:solidFill>
                  <a:srgbClr val="334155"/>
                </a:solidFill>
                <a:latin typeface="Tahoma"/>
                <a:cs typeface="Tahoma"/>
              </a:rPr>
              <a:t>Langkah-</a:t>
            </a:r>
            <a:r>
              <a:rPr sz="2900" b="1" spc="-40" dirty="0">
                <a:solidFill>
                  <a:srgbClr val="334155"/>
                </a:solidFill>
                <a:latin typeface="Tahoma"/>
                <a:cs typeface="Tahoma"/>
              </a:rPr>
              <a:t>Langkah</a:t>
            </a:r>
            <a:r>
              <a:rPr sz="2900" b="1" spc="-12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900" b="1" spc="-70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2686050"/>
            <a:ext cx="16459835" cy="5781675"/>
          </a:xfrm>
          <a:custGeom>
            <a:avLst/>
            <a:gdLst/>
            <a:ahLst/>
            <a:cxnLst/>
            <a:rect l="l" t="t" r="r" b="b"/>
            <a:pathLst>
              <a:path w="16459835" h="5781675">
                <a:moveTo>
                  <a:pt x="16308313" y="5781674"/>
                </a:moveTo>
                <a:lnTo>
                  <a:pt x="150901" y="5781674"/>
                </a:lnTo>
                <a:lnTo>
                  <a:pt x="103205" y="5773981"/>
                </a:lnTo>
                <a:lnTo>
                  <a:pt x="61781" y="5752559"/>
                </a:lnTo>
                <a:lnTo>
                  <a:pt x="29115" y="5719893"/>
                </a:lnTo>
                <a:lnTo>
                  <a:pt x="7693" y="5678469"/>
                </a:lnTo>
                <a:lnTo>
                  <a:pt x="0" y="5630773"/>
                </a:lnTo>
                <a:lnTo>
                  <a:pt x="0" y="150901"/>
                </a:lnTo>
                <a:lnTo>
                  <a:pt x="7693" y="103205"/>
                </a:lnTo>
                <a:lnTo>
                  <a:pt x="29115" y="61781"/>
                </a:lnTo>
                <a:lnTo>
                  <a:pt x="61781" y="29115"/>
                </a:lnTo>
                <a:lnTo>
                  <a:pt x="103205" y="7693"/>
                </a:lnTo>
                <a:lnTo>
                  <a:pt x="150901" y="0"/>
                </a:lnTo>
                <a:lnTo>
                  <a:pt x="16308313" y="0"/>
                </a:lnTo>
                <a:lnTo>
                  <a:pt x="16366061" y="11486"/>
                </a:lnTo>
                <a:lnTo>
                  <a:pt x="16415016" y="44197"/>
                </a:lnTo>
                <a:lnTo>
                  <a:pt x="16447728" y="93154"/>
                </a:lnTo>
                <a:lnTo>
                  <a:pt x="16459214" y="150901"/>
                </a:lnTo>
                <a:lnTo>
                  <a:pt x="16459214" y="5630773"/>
                </a:lnTo>
                <a:lnTo>
                  <a:pt x="16451521" y="5678469"/>
                </a:lnTo>
                <a:lnTo>
                  <a:pt x="16430099" y="5719893"/>
                </a:lnTo>
                <a:lnTo>
                  <a:pt x="16397433" y="5752559"/>
                </a:lnTo>
                <a:lnTo>
                  <a:pt x="16356010" y="5773981"/>
                </a:lnTo>
                <a:lnTo>
                  <a:pt x="16308313" y="5781674"/>
                </a:lnTo>
                <a:close/>
              </a:path>
            </a:pathLst>
          </a:custGeom>
          <a:solidFill>
            <a:srgbClr val="E1E7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0301" y="2890266"/>
            <a:ext cx="458978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65" dirty="0">
                <a:solidFill>
                  <a:srgbClr val="334155"/>
                </a:solidFill>
                <a:latin typeface="Tahoma"/>
                <a:cs typeface="Tahoma"/>
              </a:rPr>
              <a:t>Awal</a:t>
            </a:r>
            <a:r>
              <a:rPr sz="2300" b="1" spc="-9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300" b="1" spc="-50" dirty="0">
                <a:solidFill>
                  <a:srgbClr val="334155"/>
                </a:solidFill>
                <a:latin typeface="Tahoma"/>
                <a:cs typeface="Tahoma"/>
              </a:rPr>
              <a:t>(Berkesadaran,</a:t>
            </a:r>
            <a:r>
              <a:rPr sz="2300" b="1" spc="-16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300" b="1" spc="-45" dirty="0">
                <a:solidFill>
                  <a:srgbClr val="334155"/>
                </a:solidFill>
                <a:latin typeface="Tahoma"/>
                <a:cs typeface="Tahoma"/>
              </a:rPr>
              <a:t>Bermakna)</a:t>
            </a:r>
            <a:endParaRPr sz="23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43001" y="3476625"/>
            <a:ext cx="16002000" cy="4762500"/>
            <a:chOff x="1143001" y="3476625"/>
            <a:chExt cx="16002000" cy="4762500"/>
          </a:xfrm>
        </p:grpSpPr>
        <p:sp>
          <p:nvSpPr>
            <p:cNvPr id="8" name="object 8"/>
            <p:cNvSpPr/>
            <p:nvPr/>
          </p:nvSpPr>
          <p:spPr>
            <a:xfrm>
              <a:off x="1143001" y="3476625"/>
              <a:ext cx="16002000" cy="4762500"/>
            </a:xfrm>
            <a:custGeom>
              <a:avLst/>
              <a:gdLst/>
              <a:ahLst/>
              <a:cxnLst/>
              <a:rect l="l" t="t" r="r" b="b"/>
              <a:pathLst>
                <a:path w="16002000" h="4762500">
                  <a:moveTo>
                    <a:pt x="15851123" y="4762499"/>
                  </a:moveTo>
                  <a:lnTo>
                    <a:pt x="150875" y="4762499"/>
                  </a:lnTo>
                  <a:lnTo>
                    <a:pt x="103187" y="4754808"/>
                  </a:lnTo>
                  <a:lnTo>
                    <a:pt x="61770" y="4733389"/>
                  </a:lnTo>
                  <a:lnTo>
                    <a:pt x="29110" y="4700729"/>
                  </a:lnTo>
                  <a:lnTo>
                    <a:pt x="7691" y="4659312"/>
                  </a:lnTo>
                  <a:lnTo>
                    <a:pt x="0" y="4611624"/>
                  </a:lnTo>
                  <a:lnTo>
                    <a:pt x="0" y="150876"/>
                  </a:lnTo>
                  <a:lnTo>
                    <a:pt x="7691" y="103187"/>
                  </a:lnTo>
                  <a:lnTo>
                    <a:pt x="29110" y="61770"/>
                  </a:lnTo>
                  <a:lnTo>
                    <a:pt x="61770" y="29110"/>
                  </a:lnTo>
                  <a:lnTo>
                    <a:pt x="103187" y="7691"/>
                  </a:lnTo>
                  <a:lnTo>
                    <a:pt x="150875" y="0"/>
                  </a:lnTo>
                  <a:lnTo>
                    <a:pt x="15851123" y="0"/>
                  </a:lnTo>
                  <a:lnTo>
                    <a:pt x="15908861" y="11484"/>
                  </a:lnTo>
                  <a:lnTo>
                    <a:pt x="15957809" y="44190"/>
                  </a:lnTo>
                  <a:lnTo>
                    <a:pt x="15990515" y="93138"/>
                  </a:lnTo>
                  <a:lnTo>
                    <a:pt x="16001999" y="150876"/>
                  </a:lnTo>
                  <a:lnTo>
                    <a:pt x="16001999" y="4611624"/>
                  </a:lnTo>
                  <a:lnTo>
                    <a:pt x="15994308" y="4659312"/>
                  </a:lnTo>
                  <a:lnTo>
                    <a:pt x="15972889" y="4700729"/>
                  </a:lnTo>
                  <a:lnTo>
                    <a:pt x="15940229" y="4733389"/>
                  </a:lnTo>
                  <a:lnTo>
                    <a:pt x="15898811" y="4754808"/>
                  </a:lnTo>
                  <a:lnTo>
                    <a:pt x="15851123" y="4762499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1" y="3838575"/>
              <a:ext cx="19049" cy="379047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01700" y="878331"/>
            <a:ext cx="917511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70" dirty="0">
                <a:solidFill>
                  <a:srgbClr val="37BDF7"/>
                </a:solidFill>
              </a:rPr>
              <a:t>Contoh</a:t>
            </a:r>
            <a:r>
              <a:rPr sz="4600" spc="-165" dirty="0">
                <a:solidFill>
                  <a:srgbClr val="37BDF7"/>
                </a:solidFill>
              </a:rPr>
              <a:t> </a:t>
            </a:r>
            <a:r>
              <a:rPr sz="4600" spc="-165" dirty="0"/>
              <a:t>Pembelajaran </a:t>
            </a:r>
            <a:r>
              <a:rPr sz="4600" spc="-65" dirty="0"/>
              <a:t>Mendalam</a:t>
            </a:r>
            <a:endParaRPr sz="4600"/>
          </a:p>
        </p:txBody>
      </p:sp>
      <p:sp>
        <p:nvSpPr>
          <p:cNvPr id="11" name="object 11"/>
          <p:cNvSpPr txBox="1"/>
          <p:nvPr/>
        </p:nvSpPr>
        <p:spPr>
          <a:xfrm>
            <a:off x="16570721" y="1020318"/>
            <a:ext cx="63436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185" dirty="0">
                <a:solidFill>
                  <a:srgbClr val="065985"/>
                </a:solidFill>
                <a:latin typeface="Tahoma"/>
                <a:cs typeface="Tahoma"/>
              </a:rPr>
              <a:t>3/6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82562" y="3695929"/>
            <a:ext cx="98164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Guru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membuka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pelajaran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 dengan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salam,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0F172A"/>
                </a:solidFill>
                <a:latin typeface="Tahoma"/>
                <a:cs typeface="Tahoma"/>
              </a:rPr>
              <a:t>doa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bersama,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 dan sapaan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ramah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untuk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menciptakan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suasana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0F172A"/>
                </a:solidFill>
                <a:latin typeface="Tahoma"/>
                <a:cs typeface="Tahoma"/>
              </a:rPr>
              <a:t>positif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74750" y="3708174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150899" y="301799"/>
                </a:moveTo>
                <a:lnTo>
                  <a:pt x="103203" y="294107"/>
                </a:lnTo>
                <a:lnTo>
                  <a:pt x="61780" y="272685"/>
                </a:lnTo>
                <a:lnTo>
                  <a:pt x="29114" y="240019"/>
                </a:lnTo>
                <a:lnTo>
                  <a:pt x="7692" y="198596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2"/>
                </a:lnTo>
                <a:lnTo>
                  <a:pt x="276446" y="67180"/>
                </a:lnTo>
                <a:lnTo>
                  <a:pt x="298873" y="121323"/>
                </a:lnTo>
                <a:lnTo>
                  <a:pt x="301799" y="150899"/>
                </a:lnTo>
                <a:lnTo>
                  <a:pt x="294107" y="198596"/>
                </a:lnTo>
                <a:lnTo>
                  <a:pt x="272685" y="240019"/>
                </a:lnTo>
                <a:lnTo>
                  <a:pt x="240019" y="272685"/>
                </a:lnTo>
                <a:lnTo>
                  <a:pt x="198596" y="294107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68732" y="3725955"/>
            <a:ext cx="1079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5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82562" y="4151655"/>
            <a:ext cx="53784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Guru</a:t>
            </a:r>
            <a:r>
              <a:rPr sz="1500" spc="9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menerapkan</a:t>
            </a:r>
            <a:r>
              <a:rPr sz="1500" spc="9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teknik</a:t>
            </a:r>
            <a:r>
              <a:rPr sz="1500" spc="9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permainan</a:t>
            </a:r>
            <a:r>
              <a:rPr sz="1500" spc="9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pemusatan</a:t>
            </a:r>
            <a:r>
              <a:rPr sz="1500" spc="9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konsentrasi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74750" y="4163900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150899" y="301799"/>
                </a:moveTo>
                <a:lnTo>
                  <a:pt x="103203" y="294107"/>
                </a:lnTo>
                <a:lnTo>
                  <a:pt x="61780" y="272685"/>
                </a:lnTo>
                <a:lnTo>
                  <a:pt x="29114" y="240019"/>
                </a:lnTo>
                <a:lnTo>
                  <a:pt x="7692" y="198596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2"/>
                </a:lnTo>
                <a:lnTo>
                  <a:pt x="276446" y="67180"/>
                </a:lnTo>
                <a:lnTo>
                  <a:pt x="298873" y="121323"/>
                </a:lnTo>
                <a:lnTo>
                  <a:pt x="301799" y="150899"/>
                </a:lnTo>
                <a:lnTo>
                  <a:pt x="294107" y="198596"/>
                </a:lnTo>
                <a:lnTo>
                  <a:pt x="272685" y="240019"/>
                </a:lnTo>
                <a:lnTo>
                  <a:pt x="240019" y="272685"/>
                </a:lnTo>
                <a:lnTo>
                  <a:pt x="198596" y="294107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49850" y="4181680"/>
            <a:ext cx="1454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82562" y="4608117"/>
            <a:ext cx="79749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Guru</a:t>
            </a:r>
            <a:r>
              <a:rPr sz="1500" spc="-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memulai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dengan</a:t>
            </a:r>
            <a:r>
              <a:rPr sz="1500" spc="-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video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singkat</a:t>
            </a:r>
            <a:r>
              <a:rPr sz="1500" spc="-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perbedaan</a:t>
            </a:r>
            <a:r>
              <a:rPr sz="1500" spc="-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kondisi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sungai</a:t>
            </a:r>
            <a:r>
              <a:rPr sz="1500" spc="-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bersih</a:t>
            </a:r>
            <a:r>
              <a:rPr sz="1500" spc="-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 tercemar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74750" y="4620362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150899" y="301799"/>
                </a:moveTo>
                <a:lnTo>
                  <a:pt x="103203" y="294107"/>
                </a:lnTo>
                <a:lnTo>
                  <a:pt x="61780" y="272685"/>
                </a:lnTo>
                <a:lnTo>
                  <a:pt x="29114" y="240019"/>
                </a:lnTo>
                <a:lnTo>
                  <a:pt x="7692" y="198596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2"/>
                </a:lnTo>
                <a:lnTo>
                  <a:pt x="276446" y="67180"/>
                </a:lnTo>
                <a:lnTo>
                  <a:pt x="298873" y="121323"/>
                </a:lnTo>
                <a:lnTo>
                  <a:pt x="301799" y="150899"/>
                </a:lnTo>
                <a:lnTo>
                  <a:pt x="294107" y="198596"/>
                </a:lnTo>
                <a:lnTo>
                  <a:pt x="272685" y="240019"/>
                </a:lnTo>
                <a:lnTo>
                  <a:pt x="240019" y="272685"/>
                </a:lnTo>
                <a:lnTo>
                  <a:pt x="198596" y="294107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48315" y="4638142"/>
            <a:ext cx="1485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82562" y="5064942"/>
            <a:ext cx="133210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Guru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memberikan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pertanyaan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pemantik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0F172A"/>
                </a:solidFill>
                <a:latin typeface="Tahoma"/>
                <a:cs typeface="Tahoma"/>
              </a:rPr>
              <a:t>“</a:t>
            </a:r>
            <a:r>
              <a:rPr sz="1500" i="1" spc="-25" dirty="0">
                <a:solidFill>
                  <a:srgbClr val="0F172A"/>
                </a:solidFill>
                <a:latin typeface="Verdana"/>
                <a:cs typeface="Verdana"/>
              </a:rPr>
              <a:t>Bagaimana</a:t>
            </a:r>
            <a:r>
              <a:rPr sz="1500" i="1" spc="-35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50" dirty="0">
                <a:solidFill>
                  <a:srgbClr val="0F172A"/>
                </a:solidFill>
                <a:latin typeface="Verdana"/>
                <a:cs typeface="Verdana"/>
              </a:rPr>
              <a:t>kondisi</a:t>
            </a:r>
            <a:r>
              <a:rPr sz="1500" i="1" spc="-30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75" dirty="0">
                <a:solidFill>
                  <a:srgbClr val="0F172A"/>
                </a:solidFill>
                <a:latin typeface="Verdana"/>
                <a:cs typeface="Verdana"/>
              </a:rPr>
              <a:t>makhluk</a:t>
            </a:r>
            <a:r>
              <a:rPr sz="1500" i="1" spc="-30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60" dirty="0">
                <a:solidFill>
                  <a:srgbClr val="0F172A"/>
                </a:solidFill>
                <a:latin typeface="Verdana"/>
                <a:cs typeface="Verdana"/>
              </a:rPr>
              <a:t>hidup</a:t>
            </a:r>
            <a:r>
              <a:rPr sz="1500" i="1" spc="-35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dirty="0">
                <a:solidFill>
                  <a:srgbClr val="0F172A"/>
                </a:solidFill>
                <a:latin typeface="Verdana"/>
                <a:cs typeface="Verdana"/>
              </a:rPr>
              <a:t>pada</a:t>
            </a:r>
            <a:r>
              <a:rPr sz="1500" i="1" spc="-30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45" dirty="0">
                <a:solidFill>
                  <a:srgbClr val="0F172A"/>
                </a:solidFill>
                <a:latin typeface="Verdana"/>
                <a:cs typeface="Verdana"/>
              </a:rPr>
              <a:t>kedua</a:t>
            </a:r>
            <a:r>
              <a:rPr sz="1500" i="1" spc="-30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40" dirty="0">
                <a:solidFill>
                  <a:srgbClr val="0F172A"/>
                </a:solidFill>
                <a:latin typeface="Verdana"/>
                <a:cs typeface="Verdana"/>
              </a:rPr>
              <a:t>sungai</a:t>
            </a:r>
            <a:r>
              <a:rPr sz="1500" i="1" spc="-35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20" dirty="0">
                <a:solidFill>
                  <a:srgbClr val="0F172A"/>
                </a:solidFill>
                <a:latin typeface="Verdana"/>
                <a:cs typeface="Verdana"/>
              </a:rPr>
              <a:t>tersebut?</a:t>
            </a:r>
            <a:r>
              <a:rPr sz="1500" spc="-20" dirty="0">
                <a:solidFill>
                  <a:srgbClr val="0F172A"/>
                </a:solidFill>
                <a:latin typeface="Tahoma"/>
                <a:cs typeface="Tahoma"/>
              </a:rPr>
              <a:t>ˮ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untuk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menstimulasi</a:t>
            </a:r>
            <a:r>
              <a:rPr sz="1500" spc="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empati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74750" y="5077187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150899" y="301799"/>
                </a:moveTo>
                <a:lnTo>
                  <a:pt x="103203" y="294107"/>
                </a:lnTo>
                <a:lnTo>
                  <a:pt x="61780" y="272685"/>
                </a:lnTo>
                <a:lnTo>
                  <a:pt x="29114" y="240019"/>
                </a:lnTo>
                <a:lnTo>
                  <a:pt x="7692" y="198596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2"/>
                </a:lnTo>
                <a:lnTo>
                  <a:pt x="276446" y="67180"/>
                </a:lnTo>
                <a:lnTo>
                  <a:pt x="298873" y="121323"/>
                </a:lnTo>
                <a:lnTo>
                  <a:pt x="301799" y="150899"/>
                </a:lnTo>
                <a:lnTo>
                  <a:pt x="294107" y="198596"/>
                </a:lnTo>
                <a:lnTo>
                  <a:pt x="272685" y="240019"/>
                </a:lnTo>
                <a:lnTo>
                  <a:pt x="240019" y="272685"/>
                </a:lnTo>
                <a:lnTo>
                  <a:pt x="198596" y="294107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45385" y="5094968"/>
            <a:ext cx="1543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82562" y="5521955"/>
            <a:ext cx="98704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melakukan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literasi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melalui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bahan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0F172A"/>
                </a:solidFill>
                <a:latin typeface="Tahoma"/>
                <a:cs typeface="Tahoma"/>
              </a:rPr>
              <a:t>bacaan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0F172A"/>
                </a:solidFill>
                <a:latin typeface="Tahoma"/>
                <a:cs typeface="Tahoma"/>
              </a:rPr>
              <a:t>pada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websites</a:t>
            </a:r>
            <a:r>
              <a:rPr sz="1500" spc="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tentang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Sungai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Ciliwung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Tercemar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74750" y="5534199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150899" y="301799"/>
                </a:moveTo>
                <a:lnTo>
                  <a:pt x="103203" y="294107"/>
                </a:lnTo>
                <a:lnTo>
                  <a:pt x="61780" y="272685"/>
                </a:lnTo>
                <a:lnTo>
                  <a:pt x="29114" y="240019"/>
                </a:lnTo>
                <a:lnTo>
                  <a:pt x="7692" y="198596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2"/>
                </a:lnTo>
                <a:lnTo>
                  <a:pt x="276446" y="67180"/>
                </a:lnTo>
                <a:lnTo>
                  <a:pt x="298873" y="121323"/>
                </a:lnTo>
                <a:lnTo>
                  <a:pt x="301799" y="150899"/>
                </a:lnTo>
                <a:lnTo>
                  <a:pt x="294107" y="198596"/>
                </a:lnTo>
                <a:lnTo>
                  <a:pt x="272685" y="240019"/>
                </a:lnTo>
                <a:lnTo>
                  <a:pt x="240019" y="272685"/>
                </a:lnTo>
                <a:lnTo>
                  <a:pt x="198596" y="294107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450547" y="5551980"/>
            <a:ext cx="1441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74750" y="5989320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150899" y="301799"/>
                </a:moveTo>
                <a:lnTo>
                  <a:pt x="103203" y="294107"/>
                </a:lnTo>
                <a:lnTo>
                  <a:pt x="61780" y="272685"/>
                </a:lnTo>
                <a:lnTo>
                  <a:pt x="29114" y="240019"/>
                </a:lnTo>
                <a:lnTo>
                  <a:pt x="7692" y="198596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2"/>
                </a:lnTo>
                <a:lnTo>
                  <a:pt x="276446" y="67180"/>
                </a:lnTo>
                <a:lnTo>
                  <a:pt x="298873" y="121323"/>
                </a:lnTo>
                <a:lnTo>
                  <a:pt x="301799" y="150899"/>
                </a:lnTo>
                <a:lnTo>
                  <a:pt x="294107" y="198596"/>
                </a:lnTo>
                <a:lnTo>
                  <a:pt x="272685" y="240019"/>
                </a:lnTo>
                <a:lnTo>
                  <a:pt x="240019" y="272685"/>
                </a:lnTo>
                <a:lnTo>
                  <a:pt x="198596" y="294107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447943" y="6007100"/>
            <a:ext cx="1492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82575" y="5942785"/>
            <a:ext cx="14378305" cy="204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Guru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tanya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jawab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dengan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mengenai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bahan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0F172A"/>
                </a:solidFill>
                <a:latin typeface="Tahoma"/>
                <a:cs typeface="Tahoma"/>
              </a:rPr>
              <a:t>bacaan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untuk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menumbuhkan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kesadaran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pencemaran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sungai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akibat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sampah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sehingga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berdampak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pada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kondisi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makhluk</a:t>
            </a:r>
            <a:r>
              <a:rPr sz="1500" spc="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hidup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di</a:t>
            </a:r>
            <a:r>
              <a:rPr sz="1500" spc="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sungai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“</a:t>
            </a:r>
            <a:r>
              <a:rPr sz="1500" i="1" dirty="0">
                <a:solidFill>
                  <a:srgbClr val="0F172A"/>
                </a:solidFill>
                <a:latin typeface="Verdana"/>
                <a:cs typeface="Verdana"/>
              </a:rPr>
              <a:t>Apa</a:t>
            </a:r>
            <a:r>
              <a:rPr sz="1500" i="1" spc="-50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45" dirty="0">
                <a:solidFill>
                  <a:srgbClr val="0F172A"/>
                </a:solidFill>
                <a:latin typeface="Verdana"/>
                <a:cs typeface="Verdana"/>
              </a:rPr>
              <a:t>penyebab</a:t>
            </a:r>
            <a:r>
              <a:rPr sz="1500" i="1" spc="-50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65" dirty="0">
                <a:solidFill>
                  <a:srgbClr val="0F172A"/>
                </a:solidFill>
                <a:latin typeface="Verdana"/>
                <a:cs typeface="Verdana"/>
              </a:rPr>
              <a:t>terjadinya</a:t>
            </a:r>
            <a:r>
              <a:rPr sz="1500" i="1" spc="-50" dirty="0">
                <a:solidFill>
                  <a:srgbClr val="0F172A"/>
                </a:solidFill>
                <a:latin typeface="Verdana"/>
                <a:cs typeface="Verdana"/>
              </a:rPr>
              <a:t> pencemaran </a:t>
            </a:r>
            <a:r>
              <a:rPr sz="1500" i="1" spc="-10" dirty="0">
                <a:solidFill>
                  <a:srgbClr val="0F172A"/>
                </a:solidFill>
                <a:latin typeface="Verdana"/>
                <a:cs typeface="Verdana"/>
              </a:rPr>
              <a:t>sungai?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ˮ</a:t>
            </a:r>
            <a:endParaRPr sz="15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1500" spc="-20" dirty="0">
                <a:solidFill>
                  <a:srgbClr val="0F172A"/>
                </a:solidFill>
                <a:latin typeface="Tahoma"/>
                <a:cs typeface="Tahoma"/>
              </a:rPr>
              <a:t>“</a:t>
            </a:r>
            <a:r>
              <a:rPr sz="1500" i="1" spc="-20" dirty="0">
                <a:solidFill>
                  <a:srgbClr val="0F172A"/>
                </a:solidFill>
                <a:latin typeface="Verdana"/>
                <a:cs typeface="Verdana"/>
              </a:rPr>
              <a:t>Apakah</a:t>
            </a:r>
            <a:r>
              <a:rPr sz="1500" i="1" spc="-85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40" dirty="0">
                <a:solidFill>
                  <a:srgbClr val="0F172A"/>
                </a:solidFill>
                <a:latin typeface="Verdana"/>
                <a:cs typeface="Verdana"/>
              </a:rPr>
              <a:t>sungai</a:t>
            </a:r>
            <a:r>
              <a:rPr sz="1500" i="1" spc="-85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45" dirty="0">
                <a:solidFill>
                  <a:srgbClr val="0F172A"/>
                </a:solidFill>
                <a:latin typeface="Verdana"/>
                <a:cs typeface="Verdana"/>
              </a:rPr>
              <a:t>yang</a:t>
            </a:r>
            <a:r>
              <a:rPr sz="1500" i="1" spc="-80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65" dirty="0">
                <a:solidFill>
                  <a:srgbClr val="0F172A"/>
                </a:solidFill>
                <a:latin typeface="Verdana"/>
                <a:cs typeface="Verdana"/>
              </a:rPr>
              <a:t>tercemar</a:t>
            </a:r>
            <a:r>
              <a:rPr sz="1500" i="1" spc="-85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65" dirty="0">
                <a:solidFill>
                  <a:srgbClr val="0F172A"/>
                </a:solidFill>
                <a:latin typeface="Verdana"/>
                <a:cs typeface="Verdana"/>
              </a:rPr>
              <a:t>mempengaruhi</a:t>
            </a:r>
            <a:r>
              <a:rPr sz="1500" i="1" spc="-85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50" dirty="0">
                <a:solidFill>
                  <a:srgbClr val="0F172A"/>
                </a:solidFill>
                <a:latin typeface="Verdana"/>
                <a:cs typeface="Verdana"/>
              </a:rPr>
              <a:t>kondisi</a:t>
            </a:r>
            <a:r>
              <a:rPr sz="1500" i="1" spc="-80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75" dirty="0">
                <a:solidFill>
                  <a:srgbClr val="0F172A"/>
                </a:solidFill>
                <a:latin typeface="Verdana"/>
                <a:cs typeface="Verdana"/>
              </a:rPr>
              <a:t>makhluk</a:t>
            </a:r>
            <a:r>
              <a:rPr sz="1500" i="1" spc="-85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60" dirty="0">
                <a:solidFill>
                  <a:srgbClr val="0F172A"/>
                </a:solidFill>
                <a:latin typeface="Verdana"/>
                <a:cs typeface="Verdana"/>
              </a:rPr>
              <a:t>hidup</a:t>
            </a:r>
            <a:r>
              <a:rPr sz="1500" i="1" spc="-80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45" dirty="0">
                <a:solidFill>
                  <a:srgbClr val="0F172A"/>
                </a:solidFill>
                <a:latin typeface="Verdana"/>
                <a:cs typeface="Verdana"/>
              </a:rPr>
              <a:t>di</a:t>
            </a:r>
            <a:r>
              <a:rPr sz="1500" i="1" spc="-85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0F172A"/>
                </a:solidFill>
                <a:latin typeface="Verdana"/>
                <a:cs typeface="Verdana"/>
              </a:rPr>
              <a:t>sana?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ˮ</a:t>
            </a:r>
            <a:endParaRPr sz="1500">
              <a:latin typeface="Tahoma"/>
              <a:cs typeface="Tahoma"/>
            </a:endParaRPr>
          </a:p>
          <a:p>
            <a:pPr marL="12700" marR="5138420">
              <a:lnSpc>
                <a:spcPct val="114999"/>
              </a:lnSpc>
              <a:spcBef>
                <a:spcPts val="1055"/>
              </a:spcBef>
            </a:pPr>
            <a:r>
              <a:rPr sz="1500" spc="70" dirty="0">
                <a:solidFill>
                  <a:srgbClr val="0F172A"/>
                </a:solidFill>
                <a:latin typeface="Tahoma"/>
                <a:cs typeface="Tahoma"/>
              </a:rPr>
              <a:t>Memaparkan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tujuan</a:t>
            </a:r>
            <a:r>
              <a:rPr sz="1500" spc="-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1500" spc="-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1500" spc="-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akan</a:t>
            </a:r>
            <a:r>
              <a:rPr sz="1500" spc="-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0F172A"/>
                </a:solidFill>
                <a:latin typeface="Tahoma"/>
                <a:cs typeface="Tahoma"/>
              </a:rPr>
              <a:t>dicapai</a:t>
            </a:r>
            <a:r>
              <a:rPr sz="1500" spc="-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1500" spc="-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menghubungkan</a:t>
            </a:r>
            <a:r>
              <a:rPr sz="1500" spc="-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dengan</a:t>
            </a:r>
            <a:r>
              <a:rPr sz="1500" spc="-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peran</a:t>
            </a:r>
            <a:r>
              <a:rPr sz="1500" spc="-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500" spc="-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didik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"</a:t>
            </a:r>
            <a:r>
              <a:rPr sz="1500" i="1" dirty="0">
                <a:solidFill>
                  <a:srgbClr val="0F172A"/>
                </a:solidFill>
                <a:latin typeface="Verdana"/>
                <a:cs typeface="Verdana"/>
              </a:rPr>
              <a:t>Apa</a:t>
            </a:r>
            <a:r>
              <a:rPr sz="1500" i="1" spc="-85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45" dirty="0">
                <a:solidFill>
                  <a:srgbClr val="0F172A"/>
                </a:solidFill>
                <a:latin typeface="Verdana"/>
                <a:cs typeface="Verdana"/>
              </a:rPr>
              <a:t>yang</a:t>
            </a:r>
            <a:r>
              <a:rPr sz="1500" i="1" spc="-80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20" dirty="0">
                <a:solidFill>
                  <a:srgbClr val="0F172A"/>
                </a:solidFill>
                <a:latin typeface="Verdana"/>
                <a:cs typeface="Verdana"/>
              </a:rPr>
              <a:t>bisa</a:t>
            </a:r>
            <a:r>
              <a:rPr sz="1500" i="1" spc="-80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55" dirty="0">
                <a:solidFill>
                  <a:srgbClr val="0F172A"/>
                </a:solidFill>
                <a:latin typeface="Verdana"/>
                <a:cs typeface="Verdana"/>
              </a:rPr>
              <a:t>kita</a:t>
            </a:r>
            <a:r>
              <a:rPr sz="1500" i="1" spc="-85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50" dirty="0">
                <a:solidFill>
                  <a:srgbClr val="0F172A"/>
                </a:solidFill>
                <a:latin typeface="Verdana"/>
                <a:cs typeface="Verdana"/>
              </a:rPr>
              <a:t>lakukan</a:t>
            </a:r>
            <a:r>
              <a:rPr sz="1500" i="1" spc="-80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75" dirty="0">
                <a:solidFill>
                  <a:srgbClr val="0F172A"/>
                </a:solidFill>
                <a:latin typeface="Verdana"/>
                <a:cs typeface="Verdana"/>
              </a:rPr>
              <a:t>untuk</a:t>
            </a:r>
            <a:r>
              <a:rPr sz="1500" i="1" spc="-80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60" dirty="0">
                <a:solidFill>
                  <a:srgbClr val="0F172A"/>
                </a:solidFill>
                <a:latin typeface="Verdana"/>
                <a:cs typeface="Verdana"/>
              </a:rPr>
              <a:t>melestarikan</a:t>
            </a:r>
            <a:r>
              <a:rPr sz="1500" i="1" spc="-80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40" dirty="0">
                <a:solidFill>
                  <a:srgbClr val="0F172A"/>
                </a:solidFill>
                <a:latin typeface="Verdana"/>
                <a:cs typeface="Verdana"/>
              </a:rPr>
              <a:t>sungai</a:t>
            </a:r>
            <a:r>
              <a:rPr sz="1500" i="1" spc="-85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i="1" spc="-10" dirty="0">
                <a:solidFill>
                  <a:srgbClr val="0F172A"/>
                </a:solidFill>
                <a:latin typeface="Verdana"/>
                <a:cs typeface="Verdana"/>
              </a:rPr>
              <a:t>kita?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"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374750" y="7479792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59">
                <a:moveTo>
                  <a:pt x="150899" y="301799"/>
                </a:moveTo>
                <a:lnTo>
                  <a:pt x="103203" y="294106"/>
                </a:lnTo>
                <a:lnTo>
                  <a:pt x="61780" y="272684"/>
                </a:lnTo>
                <a:lnTo>
                  <a:pt x="29114" y="240019"/>
                </a:lnTo>
                <a:lnTo>
                  <a:pt x="7692" y="198595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2"/>
                </a:lnTo>
                <a:lnTo>
                  <a:pt x="276446" y="67180"/>
                </a:lnTo>
                <a:lnTo>
                  <a:pt x="298873" y="121323"/>
                </a:lnTo>
                <a:lnTo>
                  <a:pt x="301799" y="150899"/>
                </a:lnTo>
                <a:lnTo>
                  <a:pt x="294107" y="198595"/>
                </a:lnTo>
                <a:lnTo>
                  <a:pt x="272685" y="240019"/>
                </a:lnTo>
                <a:lnTo>
                  <a:pt x="240019" y="272684"/>
                </a:lnTo>
                <a:lnTo>
                  <a:pt x="198596" y="294106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454408" y="7497571"/>
            <a:ext cx="1365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45" dirty="0">
                <a:latin typeface="Tahoma"/>
                <a:cs typeface="Tahoma"/>
              </a:rPr>
              <a:t>16</a:t>
            </a:fld>
            <a:endParaRPr b="1" spc="45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210026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499" y="380999"/>
                </a:moveTo>
                <a:lnTo>
                  <a:pt x="146820" y="375968"/>
                </a:lnTo>
                <a:lnTo>
                  <a:pt x="106722" y="361637"/>
                </a:lnTo>
                <a:lnTo>
                  <a:pt x="71351" y="339149"/>
                </a:lnTo>
                <a:lnTo>
                  <a:pt x="41850" y="309648"/>
                </a:lnTo>
                <a:lnTo>
                  <a:pt x="19362" y="274277"/>
                </a:lnTo>
                <a:lnTo>
                  <a:pt x="5031" y="234179"/>
                </a:lnTo>
                <a:lnTo>
                  <a:pt x="0" y="190499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499" y="0"/>
                </a:lnTo>
                <a:lnTo>
                  <a:pt x="227838" y="3694"/>
                </a:lnTo>
                <a:lnTo>
                  <a:pt x="296189" y="32006"/>
                </a:lnTo>
                <a:lnTo>
                  <a:pt x="348993" y="84810"/>
                </a:lnTo>
                <a:lnTo>
                  <a:pt x="377305" y="153161"/>
                </a:lnTo>
                <a:lnTo>
                  <a:pt x="380999" y="190499"/>
                </a:lnTo>
                <a:lnTo>
                  <a:pt x="375968" y="234179"/>
                </a:lnTo>
                <a:lnTo>
                  <a:pt x="361637" y="274277"/>
                </a:lnTo>
                <a:lnTo>
                  <a:pt x="339149" y="309648"/>
                </a:lnTo>
                <a:lnTo>
                  <a:pt x="309648" y="339149"/>
                </a:lnTo>
                <a:lnTo>
                  <a:pt x="274277" y="361637"/>
                </a:lnTo>
                <a:lnTo>
                  <a:pt x="234179" y="375968"/>
                </a:lnTo>
                <a:lnTo>
                  <a:pt x="190499" y="380999"/>
                </a:lnTo>
                <a:close/>
              </a:path>
            </a:pathLst>
          </a:custGeom>
          <a:solidFill>
            <a:srgbClr val="FA92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35101" y="2020443"/>
            <a:ext cx="582041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45" dirty="0">
                <a:solidFill>
                  <a:srgbClr val="334155"/>
                </a:solidFill>
                <a:latin typeface="Tahoma"/>
                <a:cs typeface="Tahoma"/>
              </a:rPr>
              <a:t>Langkah-</a:t>
            </a:r>
            <a:r>
              <a:rPr sz="2900" b="1" spc="-40" dirty="0">
                <a:solidFill>
                  <a:srgbClr val="334155"/>
                </a:solidFill>
                <a:latin typeface="Tahoma"/>
                <a:cs typeface="Tahoma"/>
              </a:rPr>
              <a:t>Langkah</a:t>
            </a:r>
            <a:r>
              <a:rPr sz="2900" b="1" spc="-12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900" b="1" spc="-70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878331"/>
            <a:ext cx="917511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70" dirty="0">
                <a:solidFill>
                  <a:srgbClr val="37BDF7"/>
                </a:solidFill>
              </a:rPr>
              <a:t>Contoh</a:t>
            </a:r>
            <a:r>
              <a:rPr sz="4600" spc="-165" dirty="0">
                <a:solidFill>
                  <a:srgbClr val="37BDF7"/>
                </a:solidFill>
              </a:rPr>
              <a:t> </a:t>
            </a:r>
            <a:r>
              <a:rPr sz="4600" spc="-165" dirty="0"/>
              <a:t>Pembelajaran </a:t>
            </a:r>
            <a:r>
              <a:rPr sz="4600" spc="-65" dirty="0"/>
              <a:t>Mendalam</a:t>
            </a:r>
            <a:endParaRPr sz="4600"/>
          </a:p>
        </p:txBody>
      </p:sp>
      <p:sp>
        <p:nvSpPr>
          <p:cNvPr id="5" name="object 5"/>
          <p:cNvSpPr txBox="1"/>
          <p:nvPr/>
        </p:nvSpPr>
        <p:spPr>
          <a:xfrm>
            <a:off x="16559755" y="1020318"/>
            <a:ext cx="64516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155" dirty="0">
                <a:solidFill>
                  <a:srgbClr val="065985"/>
                </a:solidFill>
                <a:latin typeface="Tahoma"/>
                <a:cs typeface="Tahoma"/>
              </a:rPr>
              <a:t>4/6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6134" y="2123643"/>
            <a:ext cx="23367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434" dirty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400" y="2688335"/>
            <a:ext cx="16459835" cy="6267450"/>
          </a:xfrm>
          <a:custGeom>
            <a:avLst/>
            <a:gdLst/>
            <a:ahLst/>
            <a:cxnLst/>
            <a:rect l="l" t="t" r="r" b="b"/>
            <a:pathLst>
              <a:path w="16459835" h="6267450">
                <a:moveTo>
                  <a:pt x="16308356" y="6267449"/>
                </a:moveTo>
                <a:lnTo>
                  <a:pt x="150857" y="6267449"/>
                </a:lnTo>
                <a:lnTo>
                  <a:pt x="103174" y="6259759"/>
                </a:lnTo>
                <a:lnTo>
                  <a:pt x="61763" y="6238343"/>
                </a:lnTo>
                <a:lnTo>
                  <a:pt x="29106" y="6205686"/>
                </a:lnTo>
                <a:lnTo>
                  <a:pt x="7690" y="6164274"/>
                </a:lnTo>
                <a:lnTo>
                  <a:pt x="0" y="6116591"/>
                </a:lnTo>
                <a:lnTo>
                  <a:pt x="0" y="150857"/>
                </a:lnTo>
                <a:lnTo>
                  <a:pt x="7690" y="103174"/>
                </a:lnTo>
                <a:lnTo>
                  <a:pt x="29106" y="61762"/>
                </a:lnTo>
                <a:lnTo>
                  <a:pt x="61763" y="29106"/>
                </a:lnTo>
                <a:lnTo>
                  <a:pt x="103174" y="7690"/>
                </a:lnTo>
                <a:lnTo>
                  <a:pt x="150857" y="0"/>
                </a:lnTo>
                <a:lnTo>
                  <a:pt x="16308356" y="0"/>
                </a:lnTo>
                <a:lnTo>
                  <a:pt x="16366088" y="11483"/>
                </a:lnTo>
                <a:lnTo>
                  <a:pt x="16415030" y="44184"/>
                </a:lnTo>
                <a:lnTo>
                  <a:pt x="16447731" y="93126"/>
                </a:lnTo>
                <a:lnTo>
                  <a:pt x="16459214" y="150857"/>
                </a:lnTo>
                <a:lnTo>
                  <a:pt x="16459214" y="6116591"/>
                </a:lnTo>
                <a:lnTo>
                  <a:pt x="16451523" y="6164274"/>
                </a:lnTo>
                <a:lnTo>
                  <a:pt x="16430107" y="6205686"/>
                </a:lnTo>
                <a:lnTo>
                  <a:pt x="16397451" y="6238343"/>
                </a:lnTo>
                <a:lnTo>
                  <a:pt x="16356039" y="6259759"/>
                </a:lnTo>
                <a:lnTo>
                  <a:pt x="16308356" y="6267449"/>
                </a:lnTo>
                <a:close/>
              </a:path>
            </a:pathLst>
          </a:custGeom>
          <a:solidFill>
            <a:srgbClr val="E1E7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0301" y="2892552"/>
            <a:ext cx="485965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85" dirty="0">
                <a:solidFill>
                  <a:srgbClr val="334155"/>
                </a:solidFill>
                <a:latin typeface="Tahoma"/>
                <a:cs typeface="Tahoma"/>
              </a:rPr>
              <a:t>Inti</a:t>
            </a:r>
            <a:r>
              <a:rPr sz="2300" b="1" spc="-8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300" b="1" spc="-60" dirty="0">
                <a:solidFill>
                  <a:srgbClr val="334155"/>
                </a:solidFill>
                <a:latin typeface="Tahoma"/>
                <a:cs typeface="Tahoma"/>
              </a:rPr>
              <a:t>(bermakna,</a:t>
            </a:r>
            <a:r>
              <a:rPr sz="2300" b="1" spc="-16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300" b="1" spc="-45" dirty="0">
                <a:solidFill>
                  <a:srgbClr val="334155"/>
                </a:solidFill>
                <a:latin typeface="Tahoma"/>
                <a:cs typeface="Tahoma"/>
              </a:rPr>
              <a:t>menggembirakan)</a:t>
            </a:r>
            <a:endParaRPr sz="23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43001" y="3555110"/>
            <a:ext cx="7886700" cy="5172075"/>
            <a:chOff x="1143001" y="3555110"/>
            <a:chExt cx="7886700" cy="5172075"/>
          </a:xfrm>
        </p:grpSpPr>
        <p:sp>
          <p:nvSpPr>
            <p:cNvPr id="10" name="object 10"/>
            <p:cNvSpPr/>
            <p:nvPr/>
          </p:nvSpPr>
          <p:spPr>
            <a:xfrm>
              <a:off x="1143001" y="3555110"/>
              <a:ext cx="7886700" cy="5172075"/>
            </a:xfrm>
            <a:custGeom>
              <a:avLst/>
              <a:gdLst/>
              <a:ahLst/>
              <a:cxnLst/>
              <a:rect l="l" t="t" r="r" b="b"/>
              <a:pathLst>
                <a:path w="7886700" h="5172075">
                  <a:moveTo>
                    <a:pt x="7735832" y="5171999"/>
                  </a:moveTo>
                  <a:lnTo>
                    <a:pt x="150867" y="5171999"/>
                  </a:lnTo>
                  <a:lnTo>
                    <a:pt x="103181" y="5164308"/>
                  </a:lnTo>
                  <a:lnTo>
                    <a:pt x="61766" y="5142891"/>
                  </a:lnTo>
                  <a:lnTo>
                    <a:pt x="29108" y="5110232"/>
                  </a:lnTo>
                  <a:lnTo>
                    <a:pt x="7691" y="5068818"/>
                  </a:lnTo>
                  <a:lnTo>
                    <a:pt x="0" y="5021132"/>
                  </a:lnTo>
                  <a:lnTo>
                    <a:pt x="0" y="150866"/>
                  </a:lnTo>
                  <a:lnTo>
                    <a:pt x="7691" y="103181"/>
                  </a:lnTo>
                  <a:lnTo>
                    <a:pt x="29108" y="61767"/>
                  </a:lnTo>
                  <a:lnTo>
                    <a:pt x="61766" y="29108"/>
                  </a:lnTo>
                  <a:lnTo>
                    <a:pt x="103181" y="7691"/>
                  </a:lnTo>
                  <a:lnTo>
                    <a:pt x="150867" y="0"/>
                  </a:lnTo>
                  <a:lnTo>
                    <a:pt x="7735832" y="0"/>
                  </a:lnTo>
                  <a:lnTo>
                    <a:pt x="7793567" y="11483"/>
                  </a:lnTo>
                  <a:lnTo>
                    <a:pt x="7842511" y="44187"/>
                  </a:lnTo>
                  <a:lnTo>
                    <a:pt x="7875215" y="93132"/>
                  </a:lnTo>
                  <a:lnTo>
                    <a:pt x="7886699" y="150866"/>
                  </a:lnTo>
                  <a:lnTo>
                    <a:pt x="7886699" y="5021132"/>
                  </a:lnTo>
                  <a:lnTo>
                    <a:pt x="7879008" y="5068818"/>
                  </a:lnTo>
                  <a:lnTo>
                    <a:pt x="7857591" y="5110232"/>
                  </a:lnTo>
                  <a:lnTo>
                    <a:pt x="7824933" y="5142891"/>
                  </a:lnTo>
                  <a:lnTo>
                    <a:pt x="7783518" y="5164308"/>
                  </a:lnTo>
                  <a:lnTo>
                    <a:pt x="7735832" y="5171999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1" y="4498086"/>
              <a:ext cx="19049" cy="296190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358901" y="3761359"/>
            <a:ext cx="13284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35" dirty="0">
                <a:solidFill>
                  <a:srgbClr val="1E293B"/>
                </a:solidFill>
                <a:latin typeface="Tahoma"/>
                <a:cs typeface="Tahoma"/>
              </a:rPr>
              <a:t>Memahami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258308" y="3555110"/>
            <a:ext cx="7887334" cy="5172075"/>
            <a:chOff x="9258308" y="3555110"/>
            <a:chExt cx="7887334" cy="5172075"/>
          </a:xfrm>
        </p:grpSpPr>
        <p:sp>
          <p:nvSpPr>
            <p:cNvPr id="14" name="object 14"/>
            <p:cNvSpPr/>
            <p:nvPr/>
          </p:nvSpPr>
          <p:spPr>
            <a:xfrm>
              <a:off x="9258308" y="3555110"/>
              <a:ext cx="7887334" cy="5172075"/>
            </a:xfrm>
            <a:custGeom>
              <a:avLst/>
              <a:gdLst/>
              <a:ahLst/>
              <a:cxnLst/>
              <a:rect l="l" t="t" r="r" b="b"/>
              <a:pathLst>
                <a:path w="7887334" h="5172075">
                  <a:moveTo>
                    <a:pt x="7735838" y="5172074"/>
                  </a:moveTo>
                  <a:lnTo>
                    <a:pt x="150869" y="5172074"/>
                  </a:lnTo>
                  <a:lnTo>
                    <a:pt x="103183" y="5164383"/>
                  </a:lnTo>
                  <a:lnTo>
                    <a:pt x="61768" y="5142966"/>
                  </a:lnTo>
                  <a:lnTo>
                    <a:pt x="29109" y="5110307"/>
                  </a:lnTo>
                  <a:lnTo>
                    <a:pt x="7691" y="5068892"/>
                  </a:lnTo>
                  <a:lnTo>
                    <a:pt x="0" y="5021205"/>
                  </a:lnTo>
                  <a:lnTo>
                    <a:pt x="0" y="150869"/>
                  </a:lnTo>
                  <a:lnTo>
                    <a:pt x="7691" y="103183"/>
                  </a:lnTo>
                  <a:lnTo>
                    <a:pt x="29109" y="61767"/>
                  </a:lnTo>
                  <a:lnTo>
                    <a:pt x="61768" y="29109"/>
                  </a:lnTo>
                  <a:lnTo>
                    <a:pt x="103183" y="7691"/>
                  </a:lnTo>
                  <a:lnTo>
                    <a:pt x="150869" y="0"/>
                  </a:lnTo>
                  <a:lnTo>
                    <a:pt x="7735838" y="0"/>
                  </a:lnTo>
                  <a:lnTo>
                    <a:pt x="7793573" y="11484"/>
                  </a:lnTo>
                  <a:lnTo>
                    <a:pt x="7842517" y="44188"/>
                  </a:lnTo>
                  <a:lnTo>
                    <a:pt x="7875222" y="93134"/>
                  </a:lnTo>
                  <a:lnTo>
                    <a:pt x="7886706" y="150869"/>
                  </a:lnTo>
                  <a:lnTo>
                    <a:pt x="7886706" y="5021205"/>
                  </a:lnTo>
                  <a:lnTo>
                    <a:pt x="7879015" y="5068892"/>
                  </a:lnTo>
                  <a:lnTo>
                    <a:pt x="7857597" y="5110307"/>
                  </a:lnTo>
                  <a:lnTo>
                    <a:pt x="7824939" y="5142966"/>
                  </a:lnTo>
                  <a:lnTo>
                    <a:pt x="7783524" y="5164383"/>
                  </a:lnTo>
                  <a:lnTo>
                    <a:pt x="7735838" y="5172074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9309" y="4498086"/>
              <a:ext cx="19049" cy="340000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474208" y="3761359"/>
            <a:ext cx="159766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20" dirty="0">
                <a:solidFill>
                  <a:srgbClr val="1E293B"/>
                </a:solidFill>
                <a:latin typeface="Tahoma"/>
                <a:cs typeface="Tahoma"/>
              </a:rPr>
              <a:t>Mengaplikasi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82568" y="4225999"/>
            <a:ext cx="6389370" cy="814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Berdiskusi,</a:t>
            </a:r>
            <a:r>
              <a:rPr sz="1500" spc="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0F172A"/>
                </a:solidFill>
                <a:latin typeface="Tahoma"/>
                <a:cs typeface="Tahoma"/>
              </a:rPr>
              <a:t>membaca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artikel,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eksplorasi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sumber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informasi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0F172A"/>
                </a:solidFill>
                <a:latin typeface="Tahoma"/>
                <a:cs typeface="Tahoma"/>
              </a:rPr>
              <a:t>pada</a:t>
            </a:r>
            <a:r>
              <a:rPr sz="1500" spc="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buku, </a:t>
            </a:r>
            <a:r>
              <a:rPr sz="1500" i="1" spc="-30" dirty="0">
                <a:solidFill>
                  <a:srgbClr val="0F172A"/>
                </a:solidFill>
                <a:latin typeface="Verdana"/>
                <a:cs typeface="Verdana"/>
              </a:rPr>
              <a:t>e-</a:t>
            </a:r>
            <a:r>
              <a:rPr sz="1500" i="1" spc="-10" dirty="0">
                <a:solidFill>
                  <a:srgbClr val="0F172A"/>
                </a:solidFill>
                <a:latin typeface="Verdana"/>
                <a:cs typeface="Verdana"/>
              </a:rPr>
              <a:t>book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,</a:t>
            </a:r>
            <a:r>
              <a:rPr sz="1500" spc="8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artikel,</a:t>
            </a:r>
            <a:r>
              <a:rPr sz="1500" spc="9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1500" spc="10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i="1" spc="-45" dirty="0">
                <a:solidFill>
                  <a:srgbClr val="0F172A"/>
                </a:solidFill>
                <a:latin typeface="Verdana"/>
                <a:cs typeface="Verdana"/>
              </a:rPr>
              <a:t>websites</a:t>
            </a:r>
            <a:r>
              <a:rPr sz="1500" i="1" spc="25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melalui</a:t>
            </a:r>
            <a:r>
              <a:rPr sz="1500" spc="9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internet</a:t>
            </a:r>
            <a:r>
              <a:rPr sz="1500" spc="9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tentang</a:t>
            </a:r>
            <a:r>
              <a:rPr sz="1500" spc="9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0F172A"/>
                </a:solidFill>
                <a:latin typeface="Tahoma"/>
                <a:cs typeface="Tahoma"/>
              </a:rPr>
              <a:t>keanekaragaman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hayati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ekosistem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sungai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9644" y="5167069"/>
            <a:ext cx="6385560" cy="186563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12750" indent="-390525">
              <a:lnSpc>
                <a:spcPct val="100000"/>
              </a:lnSpc>
              <a:spcBef>
                <a:spcPts val="370"/>
              </a:spcBef>
              <a:buAutoNum type="alphaLcPeriod"/>
              <a:tabLst>
                <a:tab pos="412750" algn="l"/>
              </a:tabLst>
            </a:pPr>
            <a:r>
              <a:rPr sz="1500" spc="90" dirty="0">
                <a:solidFill>
                  <a:srgbClr val="0F172A"/>
                </a:solidFill>
                <a:latin typeface="Tahoma"/>
                <a:cs typeface="Tahoma"/>
              </a:rPr>
              <a:t>Apa</a:t>
            </a:r>
            <a:r>
              <a:rPr sz="150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definisi</a:t>
            </a:r>
            <a:r>
              <a:rPr sz="150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ekosistem?</a:t>
            </a:r>
            <a:endParaRPr sz="1500">
              <a:latin typeface="Tahoma"/>
              <a:cs typeface="Tahoma"/>
            </a:endParaRPr>
          </a:p>
          <a:p>
            <a:pPr marL="412750" indent="-400050">
              <a:lnSpc>
                <a:spcPct val="100000"/>
              </a:lnSpc>
              <a:spcBef>
                <a:spcPts val="270"/>
              </a:spcBef>
              <a:buAutoNum type="alphaLcPeriod"/>
              <a:tabLst>
                <a:tab pos="412750" algn="l"/>
              </a:tabLst>
            </a:pPr>
            <a:r>
              <a:rPr sz="1500" spc="90" dirty="0">
                <a:solidFill>
                  <a:srgbClr val="0F172A"/>
                </a:solidFill>
                <a:latin typeface="Tahoma"/>
                <a:cs typeface="Tahoma"/>
              </a:rPr>
              <a:t>Apa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saja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0F172A"/>
                </a:solidFill>
                <a:latin typeface="Tahoma"/>
                <a:cs typeface="Tahoma"/>
              </a:rPr>
              <a:t>macam-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macam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ekosistem?</a:t>
            </a:r>
            <a:endParaRPr sz="1500">
              <a:latin typeface="Tahoma"/>
              <a:cs typeface="Tahoma"/>
            </a:endParaRPr>
          </a:p>
          <a:p>
            <a:pPr marL="412750" indent="-392430">
              <a:lnSpc>
                <a:spcPct val="100000"/>
              </a:lnSpc>
              <a:spcBef>
                <a:spcPts val="270"/>
              </a:spcBef>
              <a:buAutoNum type="alphaLcPeriod"/>
              <a:tabLst>
                <a:tab pos="412750" algn="l"/>
              </a:tabLst>
            </a:pPr>
            <a:r>
              <a:rPr sz="1500" spc="90" dirty="0">
                <a:solidFill>
                  <a:srgbClr val="0F172A"/>
                </a:solidFill>
                <a:latin typeface="Tahoma"/>
                <a:cs typeface="Tahoma"/>
              </a:rPr>
              <a:t>Apa</a:t>
            </a:r>
            <a:r>
              <a:rPr sz="1500" spc="-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definisi</a:t>
            </a:r>
            <a:r>
              <a:rPr sz="1500" spc="-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keanekaragaman</a:t>
            </a:r>
            <a:r>
              <a:rPr sz="1500" spc="-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hayati?</a:t>
            </a:r>
            <a:endParaRPr sz="1500">
              <a:latin typeface="Tahoma"/>
              <a:cs typeface="Tahoma"/>
            </a:endParaRPr>
          </a:p>
          <a:p>
            <a:pPr marL="412750" marR="452120" indent="-400685">
              <a:lnSpc>
                <a:spcPct val="114999"/>
              </a:lnSpc>
              <a:buAutoNum type="alphaLcPeriod"/>
              <a:tabLst>
                <a:tab pos="412750" algn="l"/>
              </a:tabLst>
            </a:pPr>
            <a:r>
              <a:rPr sz="1500" spc="85" dirty="0">
                <a:solidFill>
                  <a:srgbClr val="0F172A"/>
                </a:solidFill>
                <a:latin typeface="Tahoma"/>
                <a:cs typeface="Tahoma"/>
              </a:rPr>
              <a:t>Mengapa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keanekaragaman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hayati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penting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bagi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0F172A"/>
                </a:solidFill>
                <a:latin typeface="Tahoma"/>
                <a:cs typeface="Tahoma"/>
              </a:rPr>
              <a:t>kelangsungan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ekosistem?</a:t>
            </a:r>
            <a:endParaRPr sz="1500">
              <a:latin typeface="Tahoma"/>
              <a:cs typeface="Tahoma"/>
            </a:endParaRPr>
          </a:p>
          <a:p>
            <a:pPr marL="412750" marR="5080" indent="-394970">
              <a:lnSpc>
                <a:spcPct val="114999"/>
              </a:lnSpc>
              <a:buAutoNum type="alphaLcPeriod"/>
              <a:tabLst>
                <a:tab pos="412750" algn="l"/>
              </a:tabLst>
            </a:pPr>
            <a:r>
              <a:rPr sz="1500" spc="70" dirty="0">
                <a:solidFill>
                  <a:srgbClr val="0F172A"/>
                </a:solidFill>
                <a:latin typeface="Tahoma"/>
                <a:cs typeface="Tahoma"/>
              </a:rPr>
              <a:t>Apakah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aktivitas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manusia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mempengaruhi kelangsungan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 ekosistem </a:t>
            </a:r>
            <a:r>
              <a:rPr sz="1500" spc="40" dirty="0">
                <a:solidFill>
                  <a:srgbClr val="0F172A"/>
                </a:solidFill>
                <a:latin typeface="Tahoma"/>
                <a:cs typeface="Tahoma"/>
              </a:rPr>
              <a:t>sungai?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74750" y="4272533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150899" y="301799"/>
                </a:moveTo>
                <a:lnTo>
                  <a:pt x="103203" y="294107"/>
                </a:lnTo>
                <a:lnTo>
                  <a:pt x="61780" y="272685"/>
                </a:lnTo>
                <a:lnTo>
                  <a:pt x="29114" y="240019"/>
                </a:lnTo>
                <a:lnTo>
                  <a:pt x="7692" y="198596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3"/>
                </a:lnTo>
                <a:lnTo>
                  <a:pt x="276446" y="67180"/>
                </a:lnTo>
                <a:lnTo>
                  <a:pt x="298873" y="121323"/>
                </a:lnTo>
                <a:lnTo>
                  <a:pt x="301799" y="150899"/>
                </a:lnTo>
                <a:lnTo>
                  <a:pt x="294107" y="198596"/>
                </a:lnTo>
                <a:lnTo>
                  <a:pt x="272685" y="240019"/>
                </a:lnTo>
                <a:lnTo>
                  <a:pt x="240019" y="272685"/>
                </a:lnTo>
                <a:lnTo>
                  <a:pt x="198596" y="294107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68732" y="4290314"/>
            <a:ext cx="1079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5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82568" y="7107428"/>
            <a:ext cx="6421755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Membuat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peta</a:t>
            </a:r>
            <a:r>
              <a:rPr sz="1500" spc="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konsep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tentang</a:t>
            </a:r>
            <a:r>
              <a:rPr sz="1500" spc="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ekosistem,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keanekaragaman</a:t>
            </a:r>
            <a:r>
              <a:rPr sz="1500" spc="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hayati,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35" dirty="0">
                <a:solidFill>
                  <a:srgbClr val="0F172A"/>
                </a:solidFill>
                <a:latin typeface="Tahoma"/>
                <a:cs typeface="Tahoma"/>
              </a:rPr>
              <a:t>dan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kelangsungan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ekosistem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sungai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74750" y="7162038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59">
                <a:moveTo>
                  <a:pt x="150899" y="301799"/>
                </a:moveTo>
                <a:lnTo>
                  <a:pt x="103203" y="294107"/>
                </a:lnTo>
                <a:lnTo>
                  <a:pt x="61780" y="272685"/>
                </a:lnTo>
                <a:lnTo>
                  <a:pt x="29114" y="240019"/>
                </a:lnTo>
                <a:lnTo>
                  <a:pt x="7692" y="198596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3"/>
                </a:lnTo>
                <a:lnTo>
                  <a:pt x="276446" y="67180"/>
                </a:lnTo>
                <a:lnTo>
                  <a:pt x="298873" y="121323"/>
                </a:lnTo>
                <a:lnTo>
                  <a:pt x="301799" y="150899"/>
                </a:lnTo>
                <a:lnTo>
                  <a:pt x="294107" y="198596"/>
                </a:lnTo>
                <a:lnTo>
                  <a:pt x="272685" y="240019"/>
                </a:lnTo>
                <a:lnTo>
                  <a:pt x="240019" y="272685"/>
                </a:lnTo>
                <a:lnTo>
                  <a:pt x="198596" y="294107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49850" y="7179818"/>
            <a:ext cx="1454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494622" y="7015734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59" h="302259">
                <a:moveTo>
                  <a:pt x="150899" y="301799"/>
                </a:moveTo>
                <a:lnTo>
                  <a:pt x="103203" y="294106"/>
                </a:lnTo>
                <a:lnTo>
                  <a:pt x="61780" y="272684"/>
                </a:lnTo>
                <a:lnTo>
                  <a:pt x="29114" y="240019"/>
                </a:lnTo>
                <a:lnTo>
                  <a:pt x="7692" y="198595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2"/>
                </a:lnTo>
                <a:lnTo>
                  <a:pt x="276446" y="67179"/>
                </a:lnTo>
                <a:lnTo>
                  <a:pt x="298873" y="121322"/>
                </a:lnTo>
                <a:lnTo>
                  <a:pt x="301799" y="150899"/>
                </a:lnTo>
                <a:lnTo>
                  <a:pt x="294107" y="198595"/>
                </a:lnTo>
                <a:lnTo>
                  <a:pt x="272685" y="240019"/>
                </a:lnTo>
                <a:lnTo>
                  <a:pt x="240019" y="272684"/>
                </a:lnTo>
                <a:lnTo>
                  <a:pt x="198596" y="294106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570420" y="7033514"/>
            <a:ext cx="1441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490122" y="7701534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59" h="302259">
                <a:moveTo>
                  <a:pt x="150899" y="301799"/>
                </a:moveTo>
                <a:lnTo>
                  <a:pt x="103203" y="294106"/>
                </a:lnTo>
                <a:lnTo>
                  <a:pt x="61780" y="272684"/>
                </a:lnTo>
                <a:lnTo>
                  <a:pt x="29114" y="240019"/>
                </a:lnTo>
                <a:lnTo>
                  <a:pt x="7692" y="198595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2"/>
                </a:lnTo>
                <a:lnTo>
                  <a:pt x="276446" y="67179"/>
                </a:lnTo>
                <a:lnTo>
                  <a:pt x="298873" y="121322"/>
                </a:lnTo>
                <a:lnTo>
                  <a:pt x="301799" y="150899"/>
                </a:lnTo>
                <a:lnTo>
                  <a:pt x="294107" y="198595"/>
                </a:lnTo>
                <a:lnTo>
                  <a:pt x="272685" y="240019"/>
                </a:lnTo>
                <a:lnTo>
                  <a:pt x="240019" y="272684"/>
                </a:lnTo>
                <a:lnTo>
                  <a:pt x="198596" y="294106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563315" y="7719314"/>
            <a:ext cx="1492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490122" y="6329933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59" h="302259">
                <a:moveTo>
                  <a:pt x="150899" y="301800"/>
                </a:moveTo>
                <a:lnTo>
                  <a:pt x="103203" y="294107"/>
                </a:lnTo>
                <a:lnTo>
                  <a:pt x="61780" y="272685"/>
                </a:lnTo>
                <a:lnTo>
                  <a:pt x="29114" y="240019"/>
                </a:lnTo>
                <a:lnTo>
                  <a:pt x="7692" y="198596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3"/>
                </a:lnTo>
                <a:lnTo>
                  <a:pt x="276446" y="67180"/>
                </a:lnTo>
                <a:lnTo>
                  <a:pt x="298873" y="121323"/>
                </a:lnTo>
                <a:lnTo>
                  <a:pt x="301799" y="150899"/>
                </a:lnTo>
                <a:lnTo>
                  <a:pt x="294107" y="198596"/>
                </a:lnTo>
                <a:lnTo>
                  <a:pt x="272685" y="240019"/>
                </a:lnTo>
                <a:lnTo>
                  <a:pt x="240019" y="272685"/>
                </a:lnTo>
                <a:lnTo>
                  <a:pt x="198596" y="294107"/>
                </a:lnTo>
                <a:lnTo>
                  <a:pt x="150899" y="301800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560757" y="6347714"/>
            <a:ext cx="1543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490122" y="5644133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59" h="302260">
                <a:moveTo>
                  <a:pt x="150899" y="301799"/>
                </a:moveTo>
                <a:lnTo>
                  <a:pt x="103203" y="294107"/>
                </a:lnTo>
                <a:lnTo>
                  <a:pt x="61780" y="272685"/>
                </a:lnTo>
                <a:lnTo>
                  <a:pt x="29114" y="240019"/>
                </a:lnTo>
                <a:lnTo>
                  <a:pt x="7692" y="198596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3"/>
                </a:lnTo>
                <a:lnTo>
                  <a:pt x="276446" y="67180"/>
                </a:lnTo>
                <a:lnTo>
                  <a:pt x="298873" y="121323"/>
                </a:lnTo>
                <a:lnTo>
                  <a:pt x="301799" y="150899"/>
                </a:lnTo>
                <a:lnTo>
                  <a:pt x="294107" y="198596"/>
                </a:lnTo>
                <a:lnTo>
                  <a:pt x="272685" y="240019"/>
                </a:lnTo>
                <a:lnTo>
                  <a:pt x="240019" y="272685"/>
                </a:lnTo>
                <a:lnTo>
                  <a:pt x="198596" y="294107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563687" y="5661914"/>
            <a:ext cx="1485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490122" y="4958333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59" h="302260">
                <a:moveTo>
                  <a:pt x="150899" y="301799"/>
                </a:moveTo>
                <a:lnTo>
                  <a:pt x="103203" y="294107"/>
                </a:lnTo>
                <a:lnTo>
                  <a:pt x="61780" y="272685"/>
                </a:lnTo>
                <a:lnTo>
                  <a:pt x="29114" y="240019"/>
                </a:lnTo>
                <a:lnTo>
                  <a:pt x="7692" y="198596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3"/>
                </a:lnTo>
                <a:lnTo>
                  <a:pt x="276446" y="67180"/>
                </a:lnTo>
                <a:lnTo>
                  <a:pt x="298873" y="121323"/>
                </a:lnTo>
                <a:lnTo>
                  <a:pt x="301799" y="150899"/>
                </a:lnTo>
                <a:lnTo>
                  <a:pt x="294107" y="198596"/>
                </a:lnTo>
                <a:lnTo>
                  <a:pt x="272685" y="240019"/>
                </a:lnTo>
                <a:lnTo>
                  <a:pt x="240019" y="272685"/>
                </a:lnTo>
                <a:lnTo>
                  <a:pt x="198596" y="294107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565222" y="4976114"/>
            <a:ext cx="1454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997940" y="4217923"/>
            <a:ext cx="6789420" cy="424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2905">
              <a:lnSpc>
                <a:spcPct val="114999"/>
              </a:lnSpc>
              <a:spcBef>
                <a:spcPts val="100"/>
              </a:spcBef>
            </a:pP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melakukan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 kunjungan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lapangan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ke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Sungai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Ciliwung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untuk 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mengidentifikasi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masalah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kelangsungan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ekosistem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 sungai</a:t>
            </a:r>
            <a:endParaRPr sz="1500">
              <a:latin typeface="Tahoma"/>
              <a:cs typeface="Tahoma"/>
            </a:endParaRPr>
          </a:p>
          <a:p>
            <a:pPr marL="12700" marR="353695">
              <a:lnSpc>
                <a:spcPct val="114999"/>
              </a:lnSpc>
              <a:spcBef>
                <a:spcPts val="1260"/>
              </a:spcBef>
            </a:pP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melakukan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interview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dengan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masyarakat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di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sekitar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sungai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ciliwung</a:t>
            </a:r>
            <a:endParaRPr sz="1500">
              <a:latin typeface="Tahoma"/>
              <a:cs typeface="Tahoma"/>
            </a:endParaRPr>
          </a:p>
          <a:p>
            <a:pPr marL="12700" marR="386715">
              <a:lnSpc>
                <a:spcPct val="114999"/>
              </a:lnSpc>
              <a:spcBef>
                <a:spcPts val="1260"/>
              </a:spcBef>
            </a:pP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menyimak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penjelasan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dari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Komunitas</a:t>
            </a:r>
            <a:r>
              <a:rPr sz="1500" spc="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Peduli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Ciliwung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35" dirty="0">
                <a:solidFill>
                  <a:srgbClr val="0F172A"/>
                </a:solidFill>
                <a:latin typeface="Tahoma"/>
                <a:cs typeface="Tahoma"/>
              </a:rPr>
              <a:t>dan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Pengelola</a:t>
            </a:r>
            <a:r>
              <a:rPr sz="1500" spc="-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Bank</a:t>
            </a:r>
            <a:r>
              <a:rPr sz="1500" spc="-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Sampah</a:t>
            </a:r>
            <a:endParaRPr sz="1500">
              <a:latin typeface="Tahoma"/>
              <a:cs typeface="Tahoma"/>
            </a:endParaRPr>
          </a:p>
          <a:p>
            <a:pPr marL="12700" marR="499109">
              <a:lnSpc>
                <a:spcPct val="114999"/>
              </a:lnSpc>
              <a:spcBef>
                <a:spcPts val="1260"/>
              </a:spcBef>
            </a:pP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Guru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narasumber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menumbuhkan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kesadaran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kepada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didik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tercemarnya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sungai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akibat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sampah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tidak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dikelola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dengan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35" dirty="0">
                <a:solidFill>
                  <a:srgbClr val="0F172A"/>
                </a:solidFill>
                <a:latin typeface="Tahoma"/>
                <a:cs typeface="Tahoma"/>
              </a:rPr>
              <a:t>baik</a:t>
            </a:r>
            <a:endParaRPr sz="1500">
              <a:latin typeface="Tahoma"/>
              <a:cs typeface="Tahoma"/>
            </a:endParaRPr>
          </a:p>
          <a:p>
            <a:pPr marL="17145" marR="5080">
              <a:lnSpc>
                <a:spcPct val="114999"/>
              </a:lnSpc>
              <a:spcBef>
                <a:spcPts val="1260"/>
              </a:spcBef>
            </a:pP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500" spc="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berdiskusi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dengan</a:t>
            </a:r>
            <a:r>
              <a:rPr sz="1500" spc="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teman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melalui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0F172A"/>
                </a:solidFill>
                <a:latin typeface="Tahoma"/>
                <a:cs typeface="Tahoma"/>
              </a:rPr>
              <a:t>zoom</a:t>
            </a:r>
            <a:r>
              <a:rPr sz="1500" spc="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guru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pendamping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untuk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merancang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proyek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pengelolaan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sampah</a:t>
            </a:r>
            <a:endParaRPr sz="1500">
              <a:latin typeface="Tahoma"/>
              <a:cs typeface="Tahoma"/>
            </a:endParaRPr>
          </a:p>
          <a:p>
            <a:pPr marL="12700" marR="160655">
              <a:lnSpc>
                <a:spcPct val="114999"/>
              </a:lnSpc>
              <a:spcBef>
                <a:spcPts val="1260"/>
              </a:spcBef>
            </a:pP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50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500" spc="-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mengembangkan</a:t>
            </a:r>
            <a:r>
              <a:rPr sz="1500" spc="-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proyek</a:t>
            </a:r>
            <a:r>
              <a:rPr sz="150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pengelolaan</a:t>
            </a:r>
            <a:r>
              <a:rPr sz="1500" spc="-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sampah</a:t>
            </a:r>
            <a:r>
              <a:rPr sz="1500" spc="-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di</a:t>
            </a:r>
            <a:r>
              <a:rPr sz="1500" spc="-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sekolah 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contohnya: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membuat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tempat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sampah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berdasarkan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jenisnya,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0F172A"/>
                </a:solidFill>
                <a:latin typeface="Tahoma"/>
                <a:cs typeface="Tahoma"/>
              </a:rPr>
              <a:t>ecobrick,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0F172A"/>
                </a:solidFill>
                <a:latin typeface="Tahoma"/>
                <a:cs typeface="Tahoma"/>
              </a:rPr>
              <a:t>3R,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bank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sampah,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sebagainya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(dilakukan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diferensiasi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produk/ide)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490122" y="4272533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59" h="302260">
                <a:moveTo>
                  <a:pt x="150899" y="301799"/>
                </a:moveTo>
                <a:lnTo>
                  <a:pt x="103203" y="294107"/>
                </a:lnTo>
                <a:lnTo>
                  <a:pt x="61780" y="272685"/>
                </a:lnTo>
                <a:lnTo>
                  <a:pt x="29114" y="240019"/>
                </a:lnTo>
                <a:lnTo>
                  <a:pt x="7692" y="198596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3"/>
                </a:lnTo>
                <a:lnTo>
                  <a:pt x="276446" y="67180"/>
                </a:lnTo>
                <a:lnTo>
                  <a:pt x="298873" y="121323"/>
                </a:lnTo>
                <a:lnTo>
                  <a:pt x="301799" y="150899"/>
                </a:lnTo>
                <a:lnTo>
                  <a:pt x="294107" y="198596"/>
                </a:lnTo>
                <a:lnTo>
                  <a:pt x="272685" y="240019"/>
                </a:lnTo>
                <a:lnTo>
                  <a:pt x="240019" y="272685"/>
                </a:lnTo>
                <a:lnTo>
                  <a:pt x="198596" y="294107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584104" y="4290314"/>
            <a:ext cx="1079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5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45" dirty="0">
                <a:latin typeface="Tahoma"/>
                <a:cs typeface="Tahoma"/>
              </a:rPr>
              <a:t>17</a:t>
            </a:fld>
            <a:endParaRPr b="1" spc="45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210026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499" y="380999"/>
                </a:moveTo>
                <a:lnTo>
                  <a:pt x="146820" y="375968"/>
                </a:lnTo>
                <a:lnTo>
                  <a:pt x="106722" y="361637"/>
                </a:lnTo>
                <a:lnTo>
                  <a:pt x="71351" y="339149"/>
                </a:lnTo>
                <a:lnTo>
                  <a:pt x="41850" y="309648"/>
                </a:lnTo>
                <a:lnTo>
                  <a:pt x="19362" y="274277"/>
                </a:lnTo>
                <a:lnTo>
                  <a:pt x="5031" y="234179"/>
                </a:lnTo>
                <a:lnTo>
                  <a:pt x="0" y="190499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499" y="0"/>
                </a:lnTo>
                <a:lnTo>
                  <a:pt x="227838" y="3694"/>
                </a:lnTo>
                <a:lnTo>
                  <a:pt x="296189" y="32006"/>
                </a:lnTo>
                <a:lnTo>
                  <a:pt x="348993" y="84810"/>
                </a:lnTo>
                <a:lnTo>
                  <a:pt x="377305" y="153161"/>
                </a:lnTo>
                <a:lnTo>
                  <a:pt x="380999" y="190499"/>
                </a:lnTo>
                <a:lnTo>
                  <a:pt x="375968" y="234179"/>
                </a:lnTo>
                <a:lnTo>
                  <a:pt x="361637" y="274277"/>
                </a:lnTo>
                <a:lnTo>
                  <a:pt x="339149" y="309648"/>
                </a:lnTo>
                <a:lnTo>
                  <a:pt x="309648" y="339149"/>
                </a:lnTo>
                <a:lnTo>
                  <a:pt x="274277" y="361637"/>
                </a:lnTo>
                <a:lnTo>
                  <a:pt x="234179" y="375968"/>
                </a:lnTo>
                <a:lnTo>
                  <a:pt x="190499" y="380999"/>
                </a:lnTo>
                <a:close/>
              </a:path>
            </a:pathLst>
          </a:custGeom>
          <a:solidFill>
            <a:srgbClr val="FA92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35101" y="2020443"/>
            <a:ext cx="582041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45" dirty="0">
                <a:solidFill>
                  <a:srgbClr val="334155"/>
                </a:solidFill>
                <a:latin typeface="Tahoma"/>
                <a:cs typeface="Tahoma"/>
              </a:rPr>
              <a:t>Langkah-</a:t>
            </a:r>
            <a:r>
              <a:rPr sz="2900" b="1" spc="-40" dirty="0">
                <a:solidFill>
                  <a:srgbClr val="334155"/>
                </a:solidFill>
                <a:latin typeface="Tahoma"/>
                <a:cs typeface="Tahoma"/>
              </a:rPr>
              <a:t>Langkah</a:t>
            </a:r>
            <a:r>
              <a:rPr sz="2900" b="1" spc="-12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900" b="1" spc="-70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endParaRPr sz="29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4400" y="2688335"/>
            <a:ext cx="8039734" cy="5314950"/>
            <a:chOff x="914400" y="2688335"/>
            <a:chExt cx="8039734" cy="5314950"/>
          </a:xfrm>
        </p:grpSpPr>
        <p:sp>
          <p:nvSpPr>
            <p:cNvPr id="5" name="object 5"/>
            <p:cNvSpPr/>
            <p:nvPr/>
          </p:nvSpPr>
          <p:spPr>
            <a:xfrm>
              <a:off x="914400" y="2688335"/>
              <a:ext cx="8039734" cy="5314950"/>
            </a:xfrm>
            <a:custGeom>
              <a:avLst/>
              <a:gdLst/>
              <a:ahLst/>
              <a:cxnLst/>
              <a:rect l="l" t="t" r="r" b="b"/>
              <a:pathLst>
                <a:path w="8039734" h="5314950">
                  <a:moveTo>
                    <a:pt x="7888216" y="5314949"/>
                  </a:moveTo>
                  <a:lnTo>
                    <a:pt x="150891" y="5314949"/>
                  </a:lnTo>
                  <a:lnTo>
                    <a:pt x="103198" y="5307257"/>
                  </a:lnTo>
                  <a:lnTo>
                    <a:pt x="61776" y="5285836"/>
                  </a:lnTo>
                  <a:lnTo>
                    <a:pt x="29113" y="5253173"/>
                  </a:lnTo>
                  <a:lnTo>
                    <a:pt x="7692" y="5211752"/>
                  </a:lnTo>
                  <a:lnTo>
                    <a:pt x="0" y="5164058"/>
                  </a:lnTo>
                  <a:lnTo>
                    <a:pt x="0" y="150891"/>
                  </a:lnTo>
                  <a:lnTo>
                    <a:pt x="7692" y="103197"/>
                  </a:lnTo>
                  <a:lnTo>
                    <a:pt x="29113" y="61776"/>
                  </a:lnTo>
                  <a:lnTo>
                    <a:pt x="61776" y="29113"/>
                  </a:lnTo>
                  <a:lnTo>
                    <a:pt x="103198" y="7692"/>
                  </a:lnTo>
                  <a:lnTo>
                    <a:pt x="150891" y="0"/>
                  </a:lnTo>
                  <a:lnTo>
                    <a:pt x="7888216" y="0"/>
                  </a:lnTo>
                  <a:lnTo>
                    <a:pt x="7945960" y="11485"/>
                  </a:lnTo>
                  <a:lnTo>
                    <a:pt x="7994912" y="44194"/>
                  </a:lnTo>
                  <a:lnTo>
                    <a:pt x="8027621" y="93147"/>
                  </a:lnTo>
                  <a:lnTo>
                    <a:pt x="8039107" y="150891"/>
                  </a:lnTo>
                  <a:lnTo>
                    <a:pt x="8039107" y="5164058"/>
                  </a:lnTo>
                  <a:lnTo>
                    <a:pt x="8031415" y="5211752"/>
                  </a:lnTo>
                  <a:lnTo>
                    <a:pt x="8009994" y="5253173"/>
                  </a:lnTo>
                  <a:lnTo>
                    <a:pt x="7977330" y="5285836"/>
                  </a:lnTo>
                  <a:lnTo>
                    <a:pt x="7935909" y="5307257"/>
                  </a:lnTo>
                  <a:lnTo>
                    <a:pt x="7888216" y="5314949"/>
                  </a:lnTo>
                  <a:close/>
                </a:path>
              </a:pathLst>
            </a:custGeom>
            <a:solidFill>
              <a:srgbClr val="E1E7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3001" y="3555110"/>
              <a:ext cx="7582534" cy="4219575"/>
            </a:xfrm>
            <a:custGeom>
              <a:avLst/>
              <a:gdLst/>
              <a:ahLst/>
              <a:cxnLst/>
              <a:rect l="l" t="t" r="r" b="b"/>
              <a:pathLst>
                <a:path w="7582534" h="4219575">
                  <a:moveTo>
                    <a:pt x="7431015" y="4219574"/>
                  </a:moveTo>
                  <a:lnTo>
                    <a:pt x="150891" y="4219574"/>
                  </a:lnTo>
                  <a:lnTo>
                    <a:pt x="103198" y="4211882"/>
                  </a:lnTo>
                  <a:lnTo>
                    <a:pt x="61777" y="4190461"/>
                  </a:lnTo>
                  <a:lnTo>
                    <a:pt x="29113" y="4157798"/>
                  </a:lnTo>
                  <a:lnTo>
                    <a:pt x="7692" y="4116376"/>
                  </a:lnTo>
                  <a:lnTo>
                    <a:pt x="0" y="4068682"/>
                  </a:lnTo>
                  <a:lnTo>
                    <a:pt x="0" y="150891"/>
                  </a:lnTo>
                  <a:lnTo>
                    <a:pt x="7692" y="103198"/>
                  </a:lnTo>
                  <a:lnTo>
                    <a:pt x="29113" y="61777"/>
                  </a:lnTo>
                  <a:lnTo>
                    <a:pt x="61777" y="29113"/>
                  </a:lnTo>
                  <a:lnTo>
                    <a:pt x="103198" y="7692"/>
                  </a:lnTo>
                  <a:lnTo>
                    <a:pt x="150891" y="0"/>
                  </a:lnTo>
                  <a:lnTo>
                    <a:pt x="7431015" y="0"/>
                  </a:lnTo>
                  <a:lnTo>
                    <a:pt x="7488759" y="11485"/>
                  </a:lnTo>
                  <a:lnTo>
                    <a:pt x="7537711" y="44195"/>
                  </a:lnTo>
                  <a:lnTo>
                    <a:pt x="7570421" y="93148"/>
                  </a:lnTo>
                  <a:lnTo>
                    <a:pt x="7581906" y="150891"/>
                  </a:lnTo>
                  <a:lnTo>
                    <a:pt x="7581906" y="4068682"/>
                  </a:lnTo>
                  <a:lnTo>
                    <a:pt x="7574214" y="4116376"/>
                  </a:lnTo>
                  <a:lnTo>
                    <a:pt x="7552793" y="4157798"/>
                  </a:lnTo>
                  <a:lnTo>
                    <a:pt x="7520130" y="4190461"/>
                  </a:lnTo>
                  <a:lnTo>
                    <a:pt x="7478709" y="4211882"/>
                  </a:lnTo>
                  <a:lnTo>
                    <a:pt x="7431015" y="4219574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1" y="4498086"/>
              <a:ext cx="19049" cy="279047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30301" y="2892552"/>
            <a:ext cx="4859655" cy="1184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300" b="1" spc="-185" dirty="0">
                <a:solidFill>
                  <a:srgbClr val="334155"/>
                </a:solidFill>
                <a:latin typeface="Tahoma"/>
                <a:cs typeface="Tahoma"/>
              </a:rPr>
              <a:t>Inti</a:t>
            </a:r>
            <a:r>
              <a:rPr sz="2300" b="1" spc="-8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300" b="1" spc="-60" dirty="0">
                <a:solidFill>
                  <a:srgbClr val="334155"/>
                </a:solidFill>
                <a:latin typeface="Tahoma"/>
                <a:cs typeface="Tahoma"/>
              </a:rPr>
              <a:t>(bermakna,</a:t>
            </a:r>
            <a:r>
              <a:rPr sz="2300" b="1" spc="-16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300" b="1" spc="-40" dirty="0">
                <a:solidFill>
                  <a:srgbClr val="334155"/>
                </a:solidFill>
                <a:latin typeface="Tahoma"/>
                <a:cs typeface="Tahoma"/>
              </a:rPr>
              <a:t>menggembirakan)</a:t>
            </a:r>
            <a:endParaRPr sz="2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00"/>
              </a:spcBef>
            </a:pPr>
            <a:endParaRPr sz="2300">
              <a:latin typeface="Tahoma"/>
              <a:cs typeface="Tahoma"/>
            </a:endParaRPr>
          </a:p>
          <a:p>
            <a:pPr marL="57785" algn="ctr">
              <a:lnSpc>
                <a:spcPct val="100000"/>
              </a:lnSpc>
              <a:spcBef>
                <a:spcPts val="5"/>
              </a:spcBef>
            </a:pPr>
            <a:r>
              <a:rPr sz="1900" b="1" spc="-20" dirty="0">
                <a:solidFill>
                  <a:srgbClr val="1E293B"/>
                </a:solidFill>
                <a:latin typeface="Tahoma"/>
                <a:cs typeface="Tahoma"/>
              </a:rPr>
              <a:t>Merefleksi </a:t>
            </a:r>
            <a:r>
              <a:rPr sz="1900" b="1" spc="-40" dirty="0">
                <a:solidFill>
                  <a:srgbClr val="1E293B"/>
                </a:solidFill>
                <a:latin typeface="Tahoma"/>
                <a:cs typeface="Tahoma"/>
              </a:rPr>
              <a:t>(berkesadaran,</a:t>
            </a:r>
            <a:r>
              <a:rPr sz="1900" b="1" spc="-85" dirty="0">
                <a:solidFill>
                  <a:srgbClr val="1E293B"/>
                </a:solidFill>
                <a:latin typeface="Tahoma"/>
                <a:cs typeface="Tahoma"/>
              </a:rPr>
              <a:t> </a:t>
            </a:r>
            <a:r>
              <a:rPr sz="1900" b="1" spc="-10" dirty="0">
                <a:solidFill>
                  <a:srgbClr val="1E293B"/>
                </a:solidFill>
                <a:latin typeface="Tahoma"/>
                <a:cs typeface="Tahoma"/>
              </a:rPr>
              <a:t>bermakna)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34509" y="2688335"/>
            <a:ext cx="8039734" cy="5314950"/>
          </a:xfrm>
          <a:custGeom>
            <a:avLst/>
            <a:gdLst/>
            <a:ahLst/>
            <a:cxnLst/>
            <a:rect l="l" t="t" r="r" b="b"/>
            <a:pathLst>
              <a:path w="8039734" h="5314950">
                <a:moveTo>
                  <a:pt x="7888215" y="5314949"/>
                </a:moveTo>
                <a:lnTo>
                  <a:pt x="150891" y="5314949"/>
                </a:lnTo>
                <a:lnTo>
                  <a:pt x="103197" y="5307257"/>
                </a:lnTo>
                <a:lnTo>
                  <a:pt x="61776" y="5285836"/>
                </a:lnTo>
                <a:lnTo>
                  <a:pt x="29113" y="5253173"/>
                </a:lnTo>
                <a:lnTo>
                  <a:pt x="7692" y="5211752"/>
                </a:lnTo>
                <a:lnTo>
                  <a:pt x="0" y="5164058"/>
                </a:lnTo>
                <a:lnTo>
                  <a:pt x="0" y="150891"/>
                </a:lnTo>
                <a:lnTo>
                  <a:pt x="7692" y="103197"/>
                </a:lnTo>
                <a:lnTo>
                  <a:pt x="29113" y="61776"/>
                </a:lnTo>
                <a:lnTo>
                  <a:pt x="61776" y="29113"/>
                </a:lnTo>
                <a:lnTo>
                  <a:pt x="103197" y="7692"/>
                </a:lnTo>
                <a:lnTo>
                  <a:pt x="150891" y="0"/>
                </a:lnTo>
                <a:lnTo>
                  <a:pt x="7888215" y="0"/>
                </a:lnTo>
                <a:lnTo>
                  <a:pt x="7945959" y="11485"/>
                </a:lnTo>
                <a:lnTo>
                  <a:pt x="7994912" y="44194"/>
                </a:lnTo>
                <a:lnTo>
                  <a:pt x="8027621" y="93147"/>
                </a:lnTo>
                <a:lnTo>
                  <a:pt x="8039107" y="150891"/>
                </a:lnTo>
                <a:lnTo>
                  <a:pt x="8039107" y="5164058"/>
                </a:lnTo>
                <a:lnTo>
                  <a:pt x="8031415" y="5211752"/>
                </a:lnTo>
                <a:lnTo>
                  <a:pt x="8009994" y="5253173"/>
                </a:lnTo>
                <a:lnTo>
                  <a:pt x="7977330" y="5285836"/>
                </a:lnTo>
                <a:lnTo>
                  <a:pt x="7935909" y="5307257"/>
                </a:lnTo>
                <a:lnTo>
                  <a:pt x="7888215" y="5314949"/>
                </a:lnTo>
                <a:close/>
              </a:path>
            </a:pathLst>
          </a:custGeom>
          <a:solidFill>
            <a:srgbClr val="E1E7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550410" y="2892552"/>
            <a:ext cx="348678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0" dirty="0">
                <a:solidFill>
                  <a:srgbClr val="334155"/>
                </a:solidFill>
                <a:latin typeface="Tahoma"/>
                <a:cs typeface="Tahoma"/>
              </a:rPr>
              <a:t>Penutup</a:t>
            </a:r>
            <a:r>
              <a:rPr sz="2300" b="1" spc="-114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300" b="1" spc="-45" dirty="0">
                <a:solidFill>
                  <a:srgbClr val="334155"/>
                </a:solidFill>
                <a:latin typeface="Tahoma"/>
                <a:cs typeface="Tahoma"/>
              </a:rPr>
              <a:t>(berkesadaran)</a:t>
            </a:r>
            <a:endParaRPr sz="23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563109" y="3555110"/>
            <a:ext cx="7582534" cy="4219575"/>
            <a:chOff x="9563109" y="3555110"/>
            <a:chExt cx="7582534" cy="4219575"/>
          </a:xfrm>
        </p:grpSpPr>
        <p:sp>
          <p:nvSpPr>
            <p:cNvPr id="12" name="object 12"/>
            <p:cNvSpPr/>
            <p:nvPr/>
          </p:nvSpPr>
          <p:spPr>
            <a:xfrm>
              <a:off x="9563109" y="3555110"/>
              <a:ext cx="7582534" cy="4219575"/>
            </a:xfrm>
            <a:custGeom>
              <a:avLst/>
              <a:gdLst/>
              <a:ahLst/>
              <a:cxnLst/>
              <a:rect l="l" t="t" r="r" b="b"/>
              <a:pathLst>
                <a:path w="7582534" h="4219575">
                  <a:moveTo>
                    <a:pt x="7431015" y="4219574"/>
                  </a:moveTo>
                  <a:lnTo>
                    <a:pt x="150891" y="4219574"/>
                  </a:lnTo>
                  <a:lnTo>
                    <a:pt x="103197" y="4211882"/>
                  </a:lnTo>
                  <a:lnTo>
                    <a:pt x="61776" y="4190461"/>
                  </a:lnTo>
                  <a:lnTo>
                    <a:pt x="29113" y="4157798"/>
                  </a:lnTo>
                  <a:lnTo>
                    <a:pt x="7692" y="4116376"/>
                  </a:lnTo>
                  <a:lnTo>
                    <a:pt x="0" y="4068682"/>
                  </a:lnTo>
                  <a:lnTo>
                    <a:pt x="0" y="150891"/>
                  </a:lnTo>
                  <a:lnTo>
                    <a:pt x="7692" y="103198"/>
                  </a:lnTo>
                  <a:lnTo>
                    <a:pt x="29113" y="61777"/>
                  </a:lnTo>
                  <a:lnTo>
                    <a:pt x="61776" y="29113"/>
                  </a:lnTo>
                  <a:lnTo>
                    <a:pt x="103197" y="7692"/>
                  </a:lnTo>
                  <a:lnTo>
                    <a:pt x="150891" y="0"/>
                  </a:lnTo>
                  <a:lnTo>
                    <a:pt x="7431015" y="0"/>
                  </a:lnTo>
                  <a:lnTo>
                    <a:pt x="7488759" y="11485"/>
                  </a:lnTo>
                  <a:lnTo>
                    <a:pt x="7537712" y="44195"/>
                  </a:lnTo>
                  <a:lnTo>
                    <a:pt x="7570421" y="93148"/>
                  </a:lnTo>
                  <a:lnTo>
                    <a:pt x="7581907" y="150891"/>
                  </a:lnTo>
                  <a:lnTo>
                    <a:pt x="7581907" y="4068682"/>
                  </a:lnTo>
                  <a:lnTo>
                    <a:pt x="7574215" y="4116376"/>
                  </a:lnTo>
                  <a:lnTo>
                    <a:pt x="7552794" y="4157798"/>
                  </a:lnTo>
                  <a:lnTo>
                    <a:pt x="7520130" y="4190461"/>
                  </a:lnTo>
                  <a:lnTo>
                    <a:pt x="7478708" y="4211882"/>
                  </a:lnTo>
                  <a:lnTo>
                    <a:pt x="7431015" y="4219574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44109" y="3936111"/>
              <a:ext cx="19049" cy="174285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796374" y="3785615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60">
                  <a:moveTo>
                    <a:pt x="150899" y="301799"/>
                  </a:moveTo>
                  <a:lnTo>
                    <a:pt x="103203" y="294107"/>
                  </a:lnTo>
                  <a:lnTo>
                    <a:pt x="61780" y="272685"/>
                  </a:lnTo>
                  <a:lnTo>
                    <a:pt x="29114" y="240019"/>
                  </a:lnTo>
                  <a:lnTo>
                    <a:pt x="7692" y="198596"/>
                  </a:lnTo>
                  <a:lnTo>
                    <a:pt x="0" y="150899"/>
                  </a:lnTo>
                  <a:lnTo>
                    <a:pt x="7692" y="103203"/>
                  </a:lnTo>
                  <a:lnTo>
                    <a:pt x="29114" y="61780"/>
                  </a:lnTo>
                  <a:lnTo>
                    <a:pt x="61780" y="29114"/>
                  </a:lnTo>
                  <a:lnTo>
                    <a:pt x="103203" y="7692"/>
                  </a:lnTo>
                  <a:lnTo>
                    <a:pt x="150899" y="0"/>
                  </a:lnTo>
                  <a:lnTo>
                    <a:pt x="180476" y="2926"/>
                  </a:lnTo>
                  <a:lnTo>
                    <a:pt x="234619" y="25353"/>
                  </a:lnTo>
                  <a:lnTo>
                    <a:pt x="276446" y="67180"/>
                  </a:lnTo>
                  <a:lnTo>
                    <a:pt x="298873" y="121323"/>
                  </a:lnTo>
                  <a:lnTo>
                    <a:pt x="301799" y="150899"/>
                  </a:lnTo>
                  <a:lnTo>
                    <a:pt x="294107" y="198596"/>
                  </a:lnTo>
                  <a:lnTo>
                    <a:pt x="272685" y="240019"/>
                  </a:lnTo>
                  <a:lnTo>
                    <a:pt x="240019" y="272685"/>
                  </a:lnTo>
                  <a:lnTo>
                    <a:pt x="198596" y="294107"/>
                  </a:lnTo>
                  <a:lnTo>
                    <a:pt x="150899" y="301799"/>
                  </a:lnTo>
                  <a:close/>
                </a:path>
              </a:pathLst>
            </a:custGeom>
            <a:solidFill>
              <a:srgbClr val="0DA5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01700" y="878331"/>
            <a:ext cx="917511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70" dirty="0">
                <a:solidFill>
                  <a:srgbClr val="37BDF7"/>
                </a:solidFill>
              </a:rPr>
              <a:t>Contoh</a:t>
            </a:r>
            <a:r>
              <a:rPr sz="4600" spc="-165" dirty="0">
                <a:solidFill>
                  <a:srgbClr val="37BDF7"/>
                </a:solidFill>
              </a:rPr>
              <a:t> </a:t>
            </a:r>
            <a:r>
              <a:rPr sz="4600" spc="-165" dirty="0"/>
              <a:t>Pembelajaran </a:t>
            </a:r>
            <a:r>
              <a:rPr sz="4600" spc="-65" dirty="0"/>
              <a:t>Mendalam</a:t>
            </a:r>
            <a:endParaRPr sz="4600"/>
          </a:p>
        </p:txBody>
      </p:sp>
      <p:sp>
        <p:nvSpPr>
          <p:cNvPr id="16" name="object 16"/>
          <p:cNvSpPr txBox="1"/>
          <p:nvPr/>
        </p:nvSpPr>
        <p:spPr>
          <a:xfrm>
            <a:off x="16579532" y="1020318"/>
            <a:ext cx="62547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200" dirty="0">
                <a:solidFill>
                  <a:srgbClr val="065985"/>
                </a:solidFill>
                <a:latin typeface="Tahoma"/>
                <a:cs typeface="Tahoma"/>
              </a:rPr>
              <a:t>5/6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6134" y="2123643"/>
            <a:ext cx="23367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434" dirty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74750" y="4270247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150899" y="301799"/>
                </a:moveTo>
                <a:lnTo>
                  <a:pt x="103203" y="294107"/>
                </a:lnTo>
                <a:lnTo>
                  <a:pt x="61780" y="272685"/>
                </a:lnTo>
                <a:lnTo>
                  <a:pt x="29114" y="240019"/>
                </a:lnTo>
                <a:lnTo>
                  <a:pt x="7692" y="198596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3"/>
                </a:lnTo>
                <a:lnTo>
                  <a:pt x="276446" y="67180"/>
                </a:lnTo>
                <a:lnTo>
                  <a:pt x="298873" y="121323"/>
                </a:lnTo>
                <a:lnTo>
                  <a:pt x="301799" y="150899"/>
                </a:lnTo>
                <a:lnTo>
                  <a:pt x="294107" y="198596"/>
                </a:lnTo>
                <a:lnTo>
                  <a:pt x="272685" y="240019"/>
                </a:lnTo>
                <a:lnTo>
                  <a:pt x="240019" y="272685"/>
                </a:lnTo>
                <a:lnTo>
                  <a:pt x="198596" y="294107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68732" y="4288028"/>
            <a:ext cx="1079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5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74750" y="4956047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150899" y="301799"/>
                </a:moveTo>
                <a:lnTo>
                  <a:pt x="103203" y="294107"/>
                </a:lnTo>
                <a:lnTo>
                  <a:pt x="61780" y="272685"/>
                </a:lnTo>
                <a:lnTo>
                  <a:pt x="29114" y="240019"/>
                </a:lnTo>
                <a:lnTo>
                  <a:pt x="7692" y="198596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3"/>
                </a:lnTo>
                <a:lnTo>
                  <a:pt x="276446" y="67180"/>
                </a:lnTo>
                <a:lnTo>
                  <a:pt x="298873" y="121323"/>
                </a:lnTo>
                <a:lnTo>
                  <a:pt x="301799" y="150899"/>
                </a:lnTo>
                <a:lnTo>
                  <a:pt x="294107" y="198596"/>
                </a:lnTo>
                <a:lnTo>
                  <a:pt x="272685" y="240019"/>
                </a:lnTo>
                <a:lnTo>
                  <a:pt x="240019" y="272685"/>
                </a:lnTo>
                <a:lnTo>
                  <a:pt x="198596" y="294107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49850" y="4973828"/>
            <a:ext cx="1454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74750" y="5641847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60">
                <a:moveTo>
                  <a:pt x="150899" y="301799"/>
                </a:moveTo>
                <a:lnTo>
                  <a:pt x="103203" y="294107"/>
                </a:lnTo>
                <a:lnTo>
                  <a:pt x="61780" y="272685"/>
                </a:lnTo>
                <a:lnTo>
                  <a:pt x="29114" y="240019"/>
                </a:lnTo>
                <a:lnTo>
                  <a:pt x="7692" y="198596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3"/>
                </a:lnTo>
                <a:lnTo>
                  <a:pt x="276446" y="67180"/>
                </a:lnTo>
                <a:lnTo>
                  <a:pt x="298873" y="121323"/>
                </a:lnTo>
                <a:lnTo>
                  <a:pt x="301799" y="150899"/>
                </a:lnTo>
                <a:lnTo>
                  <a:pt x="294107" y="198596"/>
                </a:lnTo>
                <a:lnTo>
                  <a:pt x="272685" y="240019"/>
                </a:lnTo>
                <a:lnTo>
                  <a:pt x="240019" y="272685"/>
                </a:lnTo>
                <a:lnTo>
                  <a:pt x="198596" y="294107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48315" y="5659628"/>
            <a:ext cx="1485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74750" y="6327647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59">
                <a:moveTo>
                  <a:pt x="150899" y="301799"/>
                </a:moveTo>
                <a:lnTo>
                  <a:pt x="103203" y="294106"/>
                </a:lnTo>
                <a:lnTo>
                  <a:pt x="61780" y="272684"/>
                </a:lnTo>
                <a:lnTo>
                  <a:pt x="29114" y="240019"/>
                </a:lnTo>
                <a:lnTo>
                  <a:pt x="7692" y="198595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3"/>
                </a:lnTo>
                <a:lnTo>
                  <a:pt x="276446" y="67180"/>
                </a:lnTo>
                <a:lnTo>
                  <a:pt x="298873" y="121323"/>
                </a:lnTo>
                <a:lnTo>
                  <a:pt x="301799" y="150899"/>
                </a:lnTo>
                <a:lnTo>
                  <a:pt x="294107" y="198595"/>
                </a:lnTo>
                <a:lnTo>
                  <a:pt x="272685" y="240019"/>
                </a:lnTo>
                <a:lnTo>
                  <a:pt x="240019" y="272684"/>
                </a:lnTo>
                <a:lnTo>
                  <a:pt x="198596" y="294106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445385" y="6345428"/>
            <a:ext cx="1543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82574" y="4215639"/>
            <a:ext cx="6556375" cy="3294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1945">
              <a:lnSpc>
                <a:spcPct val="114999"/>
              </a:lnSpc>
              <a:spcBef>
                <a:spcPts val="100"/>
              </a:spcBef>
            </a:pP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500" spc="-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500" spc="-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melakukan</a:t>
            </a:r>
            <a:r>
              <a:rPr sz="1500" spc="-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uji</a:t>
            </a:r>
            <a:r>
              <a:rPr sz="1500" spc="-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95" dirty="0">
                <a:solidFill>
                  <a:srgbClr val="0F172A"/>
                </a:solidFill>
                <a:latin typeface="Tahoma"/>
                <a:cs typeface="Tahoma"/>
              </a:rPr>
              <a:t>coba</a:t>
            </a:r>
            <a:r>
              <a:rPr sz="1500" spc="-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proyek</a:t>
            </a:r>
            <a:r>
              <a:rPr sz="1500" spc="-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1500" spc="-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atau</a:t>
            </a:r>
            <a:r>
              <a:rPr sz="1500" spc="-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0F172A"/>
                </a:solidFill>
                <a:latin typeface="Tahoma"/>
                <a:cs typeface="Tahoma"/>
              </a:rPr>
              <a:t>mempresentasikan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hasil</a:t>
            </a:r>
            <a:r>
              <a:rPr sz="1500" spc="19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0F172A"/>
                </a:solidFill>
                <a:latin typeface="Tahoma"/>
                <a:cs typeface="Tahoma"/>
              </a:rPr>
              <a:t>proyeknya</a:t>
            </a:r>
            <a:endParaRPr sz="15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260"/>
              </a:spcBef>
            </a:pP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mendapatkan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umpan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balik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dari</a:t>
            </a:r>
            <a:r>
              <a:rPr sz="15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teman,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guru,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salah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0F172A"/>
                </a:solidFill>
                <a:latin typeface="Tahoma"/>
                <a:cs typeface="Tahoma"/>
              </a:rPr>
              <a:t>satu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narasumber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dari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Komunitas</a:t>
            </a:r>
            <a:r>
              <a:rPr sz="1500" spc="-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Peduli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Ciliwung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1500" spc="-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Pengelola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Bank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Sampah</a:t>
            </a:r>
            <a:endParaRPr sz="1500">
              <a:latin typeface="Tahoma"/>
              <a:cs typeface="Tahoma"/>
            </a:endParaRPr>
          </a:p>
          <a:p>
            <a:pPr marL="12700" marR="424180">
              <a:lnSpc>
                <a:spcPct val="114999"/>
              </a:lnSpc>
              <a:spcBef>
                <a:spcPts val="1260"/>
              </a:spcBef>
            </a:pP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500" spc="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membuat</a:t>
            </a:r>
            <a:r>
              <a:rPr sz="1500" spc="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jurnal</a:t>
            </a:r>
            <a:r>
              <a:rPr sz="1500" spc="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refleksi</a:t>
            </a:r>
            <a:r>
              <a:rPr sz="1500" spc="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individu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terhadap</a:t>
            </a:r>
            <a:r>
              <a:rPr sz="1500" spc="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proyek</a:t>
            </a:r>
            <a:r>
              <a:rPr sz="1500" spc="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0F172A"/>
                </a:solidFill>
                <a:latin typeface="Tahoma"/>
                <a:cs typeface="Tahoma"/>
              </a:rPr>
              <a:t>yang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telah</a:t>
            </a:r>
            <a:r>
              <a:rPr sz="1500" spc="10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dilakukan</a:t>
            </a:r>
            <a:endParaRPr sz="1500">
              <a:latin typeface="Tahoma"/>
              <a:cs typeface="Tahoma"/>
            </a:endParaRPr>
          </a:p>
          <a:p>
            <a:pPr marL="12700" marR="652145">
              <a:lnSpc>
                <a:spcPct val="114999"/>
              </a:lnSpc>
              <a:spcBef>
                <a:spcPts val="1260"/>
              </a:spcBef>
            </a:pP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500" spc="-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500" spc="-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melakukan</a:t>
            </a:r>
            <a:r>
              <a:rPr sz="1500" spc="-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evaluasi</a:t>
            </a:r>
            <a:r>
              <a:rPr sz="1500" spc="-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diri</a:t>
            </a:r>
            <a:r>
              <a:rPr sz="1500" spc="-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terhadap</a:t>
            </a:r>
            <a:r>
              <a:rPr sz="1500" spc="-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pencapaian</a:t>
            </a:r>
            <a:r>
              <a:rPr sz="1500" spc="-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tujuan pembelajaran</a:t>
            </a:r>
            <a:endParaRPr sz="1500">
              <a:latin typeface="Tahoma"/>
              <a:cs typeface="Tahoma"/>
            </a:endParaRPr>
          </a:p>
          <a:p>
            <a:pPr marL="12700" marR="45720">
              <a:lnSpc>
                <a:spcPct val="114999"/>
              </a:lnSpc>
              <a:spcBef>
                <a:spcPts val="1260"/>
              </a:spcBef>
            </a:pP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menemukan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solusi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atau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peran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lanjutan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mereka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35" dirty="0">
                <a:solidFill>
                  <a:srgbClr val="0F172A"/>
                </a:solidFill>
                <a:latin typeface="Tahoma"/>
                <a:cs typeface="Tahoma"/>
              </a:rPr>
              <a:t>setelah 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belajar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74750" y="7013447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60" h="302259">
                <a:moveTo>
                  <a:pt x="150899" y="301799"/>
                </a:moveTo>
                <a:lnTo>
                  <a:pt x="103203" y="294107"/>
                </a:lnTo>
                <a:lnTo>
                  <a:pt x="61780" y="272685"/>
                </a:lnTo>
                <a:lnTo>
                  <a:pt x="29114" y="240019"/>
                </a:lnTo>
                <a:lnTo>
                  <a:pt x="7692" y="198596"/>
                </a:lnTo>
                <a:lnTo>
                  <a:pt x="0" y="150899"/>
                </a:lnTo>
                <a:lnTo>
                  <a:pt x="7692" y="103204"/>
                </a:lnTo>
                <a:lnTo>
                  <a:pt x="29114" y="61780"/>
                </a:lnTo>
                <a:lnTo>
                  <a:pt x="61780" y="29115"/>
                </a:lnTo>
                <a:lnTo>
                  <a:pt x="103203" y="7693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2"/>
                </a:lnTo>
                <a:lnTo>
                  <a:pt x="276446" y="67180"/>
                </a:lnTo>
                <a:lnTo>
                  <a:pt x="298873" y="121323"/>
                </a:lnTo>
                <a:lnTo>
                  <a:pt x="301799" y="150899"/>
                </a:lnTo>
                <a:lnTo>
                  <a:pt x="294107" y="198596"/>
                </a:lnTo>
                <a:lnTo>
                  <a:pt x="272685" y="240019"/>
                </a:lnTo>
                <a:lnTo>
                  <a:pt x="240019" y="272685"/>
                </a:lnTo>
                <a:lnTo>
                  <a:pt x="198596" y="294107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450547" y="7031228"/>
            <a:ext cx="1441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890356" y="3803396"/>
            <a:ext cx="1079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35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796374" y="4242815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59" h="302260">
                <a:moveTo>
                  <a:pt x="150899" y="301799"/>
                </a:moveTo>
                <a:lnTo>
                  <a:pt x="103203" y="294107"/>
                </a:lnTo>
                <a:lnTo>
                  <a:pt x="61780" y="272685"/>
                </a:lnTo>
                <a:lnTo>
                  <a:pt x="29114" y="240019"/>
                </a:lnTo>
                <a:lnTo>
                  <a:pt x="7692" y="198596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3"/>
                </a:lnTo>
                <a:lnTo>
                  <a:pt x="276446" y="67180"/>
                </a:lnTo>
                <a:lnTo>
                  <a:pt x="298873" y="121323"/>
                </a:lnTo>
                <a:lnTo>
                  <a:pt x="301799" y="150899"/>
                </a:lnTo>
                <a:lnTo>
                  <a:pt x="294107" y="198596"/>
                </a:lnTo>
                <a:lnTo>
                  <a:pt x="272685" y="240019"/>
                </a:lnTo>
                <a:lnTo>
                  <a:pt x="240019" y="272685"/>
                </a:lnTo>
                <a:lnTo>
                  <a:pt x="198596" y="294107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871474" y="4260596"/>
            <a:ext cx="1454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304198" y="3765305"/>
            <a:ext cx="6383655" cy="219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Guru</a:t>
            </a:r>
            <a:r>
              <a:rPr sz="1500" spc="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1500" spc="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500" spc="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500" spc="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menyimpulkan</a:t>
            </a:r>
            <a:r>
              <a:rPr sz="1500" spc="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endParaRPr sz="15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530"/>
              </a:spcBef>
            </a:pP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Guru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mengajak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500" spc="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merencanakan</a:t>
            </a:r>
            <a:r>
              <a:rPr sz="1500" spc="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selanjutnya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1500" spc="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strategi</a:t>
            </a:r>
            <a:r>
              <a:rPr sz="1500" spc="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belajar</a:t>
            </a:r>
            <a:r>
              <a:rPr sz="1500" spc="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1500" spc="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akan</a:t>
            </a:r>
            <a:r>
              <a:rPr sz="1500" spc="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digunakan</a:t>
            </a:r>
            <a:r>
              <a:rPr sz="1500" spc="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(contoh:</a:t>
            </a:r>
            <a:r>
              <a:rPr sz="1500" spc="8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topik</a:t>
            </a:r>
            <a:r>
              <a:rPr sz="1500" spc="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1500" spc="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30" dirty="0">
                <a:solidFill>
                  <a:srgbClr val="0F172A"/>
                </a:solidFill>
                <a:latin typeface="Tahoma"/>
                <a:cs typeface="Tahoma"/>
              </a:rPr>
              <a:t>akan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dipelajari,</a:t>
            </a:r>
            <a:r>
              <a:rPr sz="1500" spc="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mitra</a:t>
            </a:r>
            <a:r>
              <a:rPr sz="1500" spc="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1500" spc="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akan</a:t>
            </a:r>
            <a:r>
              <a:rPr sz="1500" spc="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0F172A"/>
                </a:solidFill>
                <a:latin typeface="Tahoma"/>
                <a:cs typeface="Tahoma"/>
              </a:rPr>
              <a:t>diundang,</a:t>
            </a:r>
            <a:r>
              <a:rPr sz="1500" spc="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eksperimen</a:t>
            </a:r>
            <a:r>
              <a:rPr sz="1500" spc="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1500" spc="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akan</a:t>
            </a:r>
            <a:r>
              <a:rPr sz="1500" spc="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dilakukan, 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sumber/media</a:t>
            </a:r>
            <a:r>
              <a:rPr sz="1500" spc="1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20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1500" spc="1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1500" spc="1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0F172A"/>
                </a:solidFill>
                <a:latin typeface="Tahoma"/>
                <a:cs typeface="Tahoma"/>
              </a:rPr>
              <a:t>digunakan)</a:t>
            </a:r>
            <a:endParaRPr sz="1500">
              <a:latin typeface="Tahoma"/>
              <a:cs typeface="Tahoma"/>
            </a:endParaRPr>
          </a:p>
          <a:p>
            <a:pPr marL="12700" marR="622935">
              <a:lnSpc>
                <a:spcPct val="114999"/>
              </a:lnSpc>
              <a:spcBef>
                <a:spcPts val="1295"/>
              </a:spcBef>
            </a:pP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Guru</a:t>
            </a:r>
            <a:r>
              <a:rPr sz="1500" spc="10" dirty="0">
                <a:solidFill>
                  <a:srgbClr val="0F172A"/>
                </a:solidFill>
                <a:latin typeface="Tahoma"/>
                <a:cs typeface="Tahoma"/>
              </a:rPr>
              <a:t> memuliakan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0F172A"/>
                </a:solidFill>
                <a:latin typeface="Tahoma"/>
                <a:cs typeface="Tahoma"/>
              </a:rPr>
              <a:t>dengan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0F172A"/>
                </a:solidFill>
                <a:latin typeface="Tahoma"/>
                <a:cs typeface="Tahoma"/>
              </a:rPr>
              <a:t>menghargai</a:t>
            </a:r>
            <a:r>
              <a:rPr sz="150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0F172A"/>
                </a:solidFill>
                <a:latin typeface="Tahoma"/>
                <a:cs typeface="Tahoma"/>
              </a:rPr>
              <a:t>pencapaian </a:t>
            </a:r>
            <a:r>
              <a:rPr sz="1500" spc="40" dirty="0">
                <a:solidFill>
                  <a:srgbClr val="0F172A"/>
                </a:solidFill>
                <a:latin typeface="Tahoma"/>
                <a:cs typeface="Tahoma"/>
              </a:rPr>
              <a:t>proyeknya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796374" y="5458967"/>
            <a:ext cx="302260" cy="302260"/>
          </a:xfrm>
          <a:custGeom>
            <a:avLst/>
            <a:gdLst/>
            <a:ahLst/>
            <a:cxnLst/>
            <a:rect l="l" t="t" r="r" b="b"/>
            <a:pathLst>
              <a:path w="302259" h="302260">
                <a:moveTo>
                  <a:pt x="150899" y="301799"/>
                </a:moveTo>
                <a:lnTo>
                  <a:pt x="103203" y="294107"/>
                </a:lnTo>
                <a:lnTo>
                  <a:pt x="61780" y="272685"/>
                </a:lnTo>
                <a:lnTo>
                  <a:pt x="29114" y="240019"/>
                </a:lnTo>
                <a:lnTo>
                  <a:pt x="7692" y="198596"/>
                </a:lnTo>
                <a:lnTo>
                  <a:pt x="0" y="150899"/>
                </a:lnTo>
                <a:lnTo>
                  <a:pt x="7692" y="103203"/>
                </a:lnTo>
                <a:lnTo>
                  <a:pt x="29114" y="61780"/>
                </a:lnTo>
                <a:lnTo>
                  <a:pt x="61780" y="29114"/>
                </a:lnTo>
                <a:lnTo>
                  <a:pt x="103203" y="7692"/>
                </a:lnTo>
                <a:lnTo>
                  <a:pt x="150899" y="0"/>
                </a:lnTo>
                <a:lnTo>
                  <a:pt x="180476" y="2926"/>
                </a:lnTo>
                <a:lnTo>
                  <a:pt x="234619" y="25352"/>
                </a:lnTo>
                <a:lnTo>
                  <a:pt x="276446" y="67180"/>
                </a:lnTo>
                <a:lnTo>
                  <a:pt x="298873" y="121323"/>
                </a:lnTo>
                <a:lnTo>
                  <a:pt x="301799" y="150899"/>
                </a:lnTo>
                <a:lnTo>
                  <a:pt x="294107" y="198596"/>
                </a:lnTo>
                <a:lnTo>
                  <a:pt x="272685" y="240019"/>
                </a:lnTo>
                <a:lnTo>
                  <a:pt x="240019" y="272685"/>
                </a:lnTo>
                <a:lnTo>
                  <a:pt x="198596" y="294107"/>
                </a:lnTo>
                <a:lnTo>
                  <a:pt x="150899" y="301799"/>
                </a:lnTo>
                <a:close/>
              </a:path>
            </a:pathLst>
          </a:custGeom>
          <a:solidFill>
            <a:srgbClr val="0DA5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869939" y="5476748"/>
            <a:ext cx="1485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45" dirty="0">
                <a:latin typeface="Tahoma"/>
                <a:cs typeface="Tahoma"/>
              </a:rPr>
              <a:t>18</a:t>
            </a:fld>
            <a:endParaRPr b="1" spc="45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81250" y="2047554"/>
            <a:ext cx="7706749" cy="823874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14400" y="210026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499" y="380999"/>
                </a:moveTo>
                <a:lnTo>
                  <a:pt x="146820" y="375968"/>
                </a:lnTo>
                <a:lnTo>
                  <a:pt x="106722" y="361637"/>
                </a:lnTo>
                <a:lnTo>
                  <a:pt x="71351" y="339149"/>
                </a:lnTo>
                <a:lnTo>
                  <a:pt x="41850" y="309648"/>
                </a:lnTo>
                <a:lnTo>
                  <a:pt x="19362" y="274277"/>
                </a:lnTo>
                <a:lnTo>
                  <a:pt x="5031" y="234179"/>
                </a:lnTo>
                <a:lnTo>
                  <a:pt x="0" y="190499"/>
                </a:lnTo>
                <a:lnTo>
                  <a:pt x="5031" y="146820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499" y="0"/>
                </a:lnTo>
                <a:lnTo>
                  <a:pt x="227838" y="3694"/>
                </a:lnTo>
                <a:lnTo>
                  <a:pt x="296189" y="32006"/>
                </a:lnTo>
                <a:lnTo>
                  <a:pt x="348993" y="84810"/>
                </a:lnTo>
                <a:lnTo>
                  <a:pt x="377305" y="153161"/>
                </a:lnTo>
                <a:lnTo>
                  <a:pt x="380999" y="190499"/>
                </a:lnTo>
                <a:lnTo>
                  <a:pt x="375968" y="234179"/>
                </a:lnTo>
                <a:lnTo>
                  <a:pt x="361637" y="274277"/>
                </a:lnTo>
                <a:lnTo>
                  <a:pt x="339149" y="309648"/>
                </a:lnTo>
                <a:lnTo>
                  <a:pt x="309648" y="339149"/>
                </a:lnTo>
                <a:lnTo>
                  <a:pt x="274277" y="361637"/>
                </a:lnTo>
                <a:lnTo>
                  <a:pt x="234179" y="375968"/>
                </a:lnTo>
                <a:lnTo>
                  <a:pt x="190499" y="380999"/>
                </a:lnTo>
                <a:close/>
              </a:path>
            </a:pathLst>
          </a:custGeom>
          <a:solidFill>
            <a:srgbClr val="FA923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8100" y="2914650"/>
            <a:ext cx="7707799" cy="13095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64271" y="2020443"/>
            <a:ext cx="535495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6084" algn="l"/>
              </a:tabLst>
            </a:pPr>
            <a:r>
              <a:rPr sz="2850" b="1" spc="-37" baseline="5847" dirty="0">
                <a:solidFill>
                  <a:srgbClr val="FFFFFF"/>
                </a:solidFill>
                <a:latin typeface="Tahoma"/>
                <a:cs typeface="Tahoma"/>
              </a:rPr>
              <a:t>12</a:t>
            </a:r>
            <a:r>
              <a:rPr sz="2850" b="1" baseline="5847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900" b="1" dirty="0">
                <a:solidFill>
                  <a:srgbClr val="334155"/>
                </a:solidFill>
                <a:latin typeface="Tahoma"/>
                <a:cs typeface="Tahoma"/>
              </a:rPr>
              <a:t>Asesmen</a:t>
            </a:r>
            <a:r>
              <a:rPr sz="2900" b="1" spc="-7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900" b="1" spc="-10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endParaRPr sz="2900">
              <a:latin typeface="Tahoma"/>
              <a:cs typeface="Tahoma"/>
            </a:endParaRPr>
          </a:p>
          <a:p>
            <a:pPr marL="445134">
              <a:lnSpc>
                <a:spcPct val="100000"/>
              </a:lnSpc>
              <a:spcBef>
                <a:spcPts val="3365"/>
              </a:spcBef>
            </a:pPr>
            <a:r>
              <a:rPr sz="2300" b="1" dirty="0">
                <a:solidFill>
                  <a:srgbClr val="334155"/>
                </a:solidFill>
                <a:latin typeface="Tahoma"/>
                <a:cs typeface="Tahoma"/>
              </a:rPr>
              <a:t>Asesmen</a:t>
            </a:r>
            <a:r>
              <a:rPr sz="2300" b="1" spc="-1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300" b="1" spc="-20" dirty="0">
                <a:solidFill>
                  <a:srgbClr val="334155"/>
                </a:solidFill>
                <a:latin typeface="Tahoma"/>
                <a:cs typeface="Tahoma"/>
              </a:rPr>
              <a:t>pada</a:t>
            </a:r>
            <a:r>
              <a:rPr sz="2300" b="1" spc="-1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300" b="1" spc="-65" dirty="0">
                <a:solidFill>
                  <a:srgbClr val="334155"/>
                </a:solidFill>
                <a:latin typeface="Tahoma"/>
                <a:cs typeface="Tahoma"/>
              </a:rPr>
              <a:t>Awal</a:t>
            </a:r>
            <a:r>
              <a:rPr sz="2300" b="1" spc="-1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300" b="1" spc="-45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endParaRPr sz="23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4400" y="3324225"/>
            <a:ext cx="8192134" cy="2100580"/>
            <a:chOff x="914400" y="3324225"/>
            <a:chExt cx="8192134" cy="210058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" y="3324225"/>
              <a:ext cx="8191508" cy="6666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8100" y="4219581"/>
              <a:ext cx="7707799" cy="12047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400" y="4857749"/>
              <a:ext cx="8191508" cy="33333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396996" y="4423791"/>
            <a:ext cx="5208905" cy="157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334155"/>
                </a:solidFill>
                <a:latin typeface="Tahoma"/>
                <a:cs typeface="Tahoma"/>
              </a:rPr>
              <a:t>Asesmen</a:t>
            </a:r>
            <a:r>
              <a:rPr sz="2300" b="1" spc="-12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300" b="1" spc="-20" dirty="0">
                <a:solidFill>
                  <a:srgbClr val="334155"/>
                </a:solidFill>
                <a:latin typeface="Tahoma"/>
                <a:cs typeface="Tahoma"/>
              </a:rPr>
              <a:t>pada</a:t>
            </a:r>
            <a:r>
              <a:rPr sz="2300" b="1" spc="-12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300" b="1" dirty="0">
                <a:solidFill>
                  <a:srgbClr val="334155"/>
                </a:solidFill>
                <a:latin typeface="Tahoma"/>
                <a:cs typeface="Tahoma"/>
              </a:rPr>
              <a:t>Proses</a:t>
            </a:r>
            <a:r>
              <a:rPr sz="2300" b="1" spc="-12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300" b="1" spc="-40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endParaRPr sz="23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35"/>
              </a:spcBef>
            </a:pP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solidFill>
                  <a:srgbClr val="334155"/>
                </a:solidFill>
                <a:latin typeface="Tahoma"/>
                <a:cs typeface="Tahoma"/>
              </a:rPr>
              <a:t>Asesmen</a:t>
            </a:r>
            <a:r>
              <a:rPr sz="2300" b="1" spc="-1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300" b="1" spc="-20" dirty="0">
                <a:solidFill>
                  <a:srgbClr val="334155"/>
                </a:solidFill>
                <a:latin typeface="Tahoma"/>
                <a:cs typeface="Tahoma"/>
              </a:rPr>
              <a:t>pada</a:t>
            </a:r>
            <a:r>
              <a:rPr sz="2300" b="1" spc="-1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300" b="1" spc="-30" dirty="0">
                <a:solidFill>
                  <a:srgbClr val="334155"/>
                </a:solidFill>
                <a:latin typeface="Tahoma"/>
                <a:cs typeface="Tahoma"/>
              </a:rPr>
              <a:t>Akhir</a:t>
            </a:r>
            <a:r>
              <a:rPr sz="2300" b="1" spc="-10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2300" b="1" spc="-10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endParaRPr sz="23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400" y="6057900"/>
            <a:ext cx="8191508" cy="33333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01700" y="878331"/>
            <a:ext cx="917511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70" dirty="0">
                <a:solidFill>
                  <a:srgbClr val="37BDF7"/>
                </a:solidFill>
              </a:rPr>
              <a:t>Contoh</a:t>
            </a:r>
            <a:r>
              <a:rPr sz="4600" spc="-165" dirty="0">
                <a:solidFill>
                  <a:srgbClr val="37BDF7"/>
                </a:solidFill>
              </a:rPr>
              <a:t> </a:t>
            </a:r>
            <a:r>
              <a:rPr sz="4600" spc="-165" dirty="0"/>
              <a:t>Pembelajaran </a:t>
            </a:r>
            <a:r>
              <a:rPr sz="4600" spc="-65" dirty="0"/>
              <a:t>Mendalam</a:t>
            </a:r>
            <a:endParaRPr sz="460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45" dirty="0">
                <a:latin typeface="Tahoma"/>
                <a:cs typeface="Tahoma"/>
              </a:rPr>
              <a:t>19</a:t>
            </a:fld>
            <a:endParaRPr b="1" spc="45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69464" y="1020318"/>
            <a:ext cx="63563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180" dirty="0">
                <a:solidFill>
                  <a:srgbClr val="065985"/>
                </a:solidFill>
                <a:latin typeface="Tahoma"/>
                <a:cs typeface="Tahoma"/>
              </a:rPr>
              <a:t>6/6</a:t>
            </a:r>
            <a:endParaRPr sz="2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72304" y="2131567"/>
            <a:ext cx="10855325" cy="36933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6500" y="873252"/>
            <a:ext cx="14933930" cy="692497"/>
          </a:xfrm>
        </p:spPr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9" t="19245" r="8415" b="13691"/>
          <a:stretch/>
        </p:blipFill>
        <p:spPr bwMode="auto">
          <a:xfrm>
            <a:off x="41564" y="228600"/>
            <a:ext cx="17881600" cy="987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6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500" y="882904"/>
            <a:ext cx="1577086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60" dirty="0"/>
              <a:t>Contoh</a:t>
            </a:r>
            <a:r>
              <a:rPr sz="3700" spc="-135" dirty="0"/>
              <a:t> </a:t>
            </a:r>
            <a:r>
              <a:rPr sz="3700" spc="-175" dirty="0"/>
              <a:t>Implementasi</a:t>
            </a:r>
            <a:r>
              <a:rPr sz="3700" spc="-130" dirty="0"/>
              <a:t> </a:t>
            </a:r>
            <a:r>
              <a:rPr sz="3700" spc="-120" dirty="0"/>
              <a:t>dalam</a:t>
            </a:r>
            <a:r>
              <a:rPr sz="3700" spc="-135" dirty="0"/>
              <a:t> Pembelajaran</a:t>
            </a:r>
            <a:r>
              <a:rPr sz="3700" spc="-130" dirty="0"/>
              <a:t> </a:t>
            </a:r>
            <a:r>
              <a:rPr sz="3700" spc="-80" dirty="0"/>
              <a:t>Mendalam</a:t>
            </a:r>
            <a:r>
              <a:rPr sz="3700" spc="-135" dirty="0"/>
              <a:t> </a:t>
            </a:r>
            <a:r>
              <a:rPr sz="3700" spc="-40" dirty="0"/>
              <a:t>pada</a:t>
            </a:r>
            <a:r>
              <a:rPr sz="3700" spc="-130" dirty="0"/>
              <a:t> </a:t>
            </a:r>
            <a:r>
              <a:rPr sz="3700" spc="-10" dirty="0"/>
              <a:t>SMK/MAK</a:t>
            </a:r>
            <a:endParaRPr sz="3700"/>
          </a:p>
        </p:txBody>
      </p:sp>
      <p:sp>
        <p:nvSpPr>
          <p:cNvPr id="3" name="object 3"/>
          <p:cNvSpPr/>
          <p:nvPr/>
        </p:nvSpPr>
        <p:spPr>
          <a:xfrm>
            <a:off x="1219200" y="1828800"/>
            <a:ext cx="5181600" cy="3695700"/>
          </a:xfrm>
          <a:custGeom>
            <a:avLst/>
            <a:gdLst/>
            <a:ahLst/>
            <a:cxnLst/>
            <a:rect l="l" t="t" r="r" b="b"/>
            <a:pathLst>
              <a:path w="5181600" h="3695700">
                <a:moveTo>
                  <a:pt x="5030746" y="3695699"/>
                </a:moveTo>
                <a:lnTo>
                  <a:pt x="150858" y="3695699"/>
                </a:lnTo>
                <a:lnTo>
                  <a:pt x="103175" y="3688009"/>
                </a:lnTo>
                <a:lnTo>
                  <a:pt x="61763" y="3666593"/>
                </a:lnTo>
                <a:lnTo>
                  <a:pt x="29106" y="3633936"/>
                </a:lnTo>
                <a:lnTo>
                  <a:pt x="7690" y="3592524"/>
                </a:lnTo>
                <a:lnTo>
                  <a:pt x="0" y="3544841"/>
                </a:lnTo>
                <a:lnTo>
                  <a:pt x="0" y="150858"/>
                </a:lnTo>
                <a:lnTo>
                  <a:pt x="7690" y="103175"/>
                </a:lnTo>
                <a:lnTo>
                  <a:pt x="29106" y="61763"/>
                </a:lnTo>
                <a:lnTo>
                  <a:pt x="61763" y="29106"/>
                </a:lnTo>
                <a:lnTo>
                  <a:pt x="103175" y="7690"/>
                </a:lnTo>
                <a:lnTo>
                  <a:pt x="150858" y="0"/>
                </a:lnTo>
                <a:lnTo>
                  <a:pt x="5030746" y="0"/>
                </a:lnTo>
                <a:lnTo>
                  <a:pt x="5088477" y="11483"/>
                </a:lnTo>
                <a:lnTo>
                  <a:pt x="5137419" y="44185"/>
                </a:lnTo>
                <a:lnTo>
                  <a:pt x="5170121" y="93127"/>
                </a:lnTo>
                <a:lnTo>
                  <a:pt x="5181605" y="150858"/>
                </a:lnTo>
                <a:lnTo>
                  <a:pt x="5181605" y="3544841"/>
                </a:lnTo>
                <a:lnTo>
                  <a:pt x="5173914" y="3592524"/>
                </a:lnTo>
                <a:lnTo>
                  <a:pt x="5152498" y="3633936"/>
                </a:lnTo>
                <a:lnTo>
                  <a:pt x="5119841" y="3666593"/>
                </a:lnTo>
                <a:lnTo>
                  <a:pt x="5078429" y="3688009"/>
                </a:lnTo>
                <a:lnTo>
                  <a:pt x="5030746" y="3695699"/>
                </a:lnTo>
                <a:close/>
              </a:path>
            </a:pathLst>
          </a:custGeom>
          <a:solidFill>
            <a:srgbClr val="0659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11301" y="2110485"/>
            <a:ext cx="4589145" cy="315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  <a:tabLst>
                <a:tab pos="3180715" algn="l"/>
              </a:tabLst>
            </a:pP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Pendekatan</a:t>
            </a:r>
            <a:r>
              <a:rPr sz="19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95" dirty="0">
                <a:solidFill>
                  <a:srgbClr val="FFFFFF"/>
                </a:solidFill>
                <a:latin typeface="Tahoma"/>
                <a:cs typeface="Tahoma"/>
              </a:rPr>
              <a:t>PM</a:t>
            </a:r>
            <a:r>
              <a:rPr sz="1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1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35" dirty="0">
                <a:solidFill>
                  <a:srgbClr val="FFFFFF"/>
                </a:solidFill>
                <a:latin typeface="Tahoma"/>
                <a:cs typeface="Tahoma"/>
              </a:rPr>
              <a:t>SMK/MAK </a:t>
            </a:r>
            <a:r>
              <a:rPr sz="1900" spc="55" dirty="0">
                <a:solidFill>
                  <a:srgbClr val="FFFFFF"/>
                </a:solidFill>
                <a:latin typeface="Tahoma"/>
                <a:cs typeface="Tahoma"/>
              </a:rPr>
              <a:t>berorientasi</a:t>
            </a:r>
            <a:r>
              <a:rPr sz="19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19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Tahoma"/>
                <a:cs typeface="Tahoma"/>
              </a:rPr>
              <a:t>keterampilan</a:t>
            </a:r>
            <a:r>
              <a:rPr sz="19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ahoma"/>
                <a:cs typeface="Tahoma"/>
              </a:rPr>
              <a:t>praktis, </a:t>
            </a: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penerapan</a:t>
            </a:r>
            <a:r>
              <a:rPr sz="1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industri,</a:t>
            </a:r>
            <a:r>
              <a:rPr sz="19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serta</a:t>
            </a:r>
            <a:r>
              <a:rPr sz="19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kesiapan</a:t>
            </a:r>
            <a:r>
              <a:rPr sz="19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ahoma"/>
                <a:cs typeface="Tahoma"/>
              </a:rPr>
              <a:t>kerja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atau </a:t>
            </a:r>
            <a:r>
              <a:rPr sz="1900" spc="55" dirty="0">
                <a:solidFill>
                  <a:srgbClr val="FFFFFF"/>
                </a:solidFill>
                <a:latin typeface="Tahoma"/>
                <a:cs typeface="Tahoma"/>
              </a:rPr>
              <a:t>wirausaha,</a:t>
            </a:r>
            <a:r>
              <a:rPr sz="1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Tahoma"/>
                <a:cs typeface="Tahoma"/>
              </a:rPr>
              <a:t>sehingga</a:t>
            </a:r>
            <a:r>
              <a:rPr sz="19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70" dirty="0">
                <a:solidFill>
                  <a:srgbClr val="FFFFFF"/>
                </a:solidFill>
                <a:latin typeface="Tahoma"/>
                <a:cs typeface="Tahoma"/>
              </a:rPr>
              <a:t>PM </a:t>
            </a:r>
            <a:r>
              <a:rPr sz="1900" spc="55" dirty="0">
                <a:solidFill>
                  <a:srgbClr val="FFFFFF"/>
                </a:solidFill>
                <a:latin typeface="Tahoma"/>
                <a:cs typeface="Tahoma"/>
              </a:rPr>
              <a:t>memfasilitasi</a:t>
            </a:r>
            <a:r>
              <a:rPr sz="19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Tahoma"/>
                <a:cs typeface="Tahoma"/>
              </a:rPr>
              <a:t>peserta</a:t>
            </a:r>
            <a:r>
              <a:rPr sz="19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FFFFFF"/>
                </a:solidFill>
                <a:latin typeface="Tahoma"/>
                <a:cs typeface="Tahoma"/>
              </a:rPr>
              <a:t>didik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	tidak</a:t>
            </a:r>
            <a:r>
              <a:rPr sz="1900" spc="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FFFFFF"/>
                </a:solidFill>
                <a:latin typeface="Tahoma"/>
                <a:cs typeface="Tahoma"/>
              </a:rPr>
              <a:t>hanya memahami</a:t>
            </a:r>
            <a:r>
              <a:rPr sz="19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teori,</a:t>
            </a:r>
            <a:r>
              <a:rPr sz="19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tetapi</a:t>
            </a:r>
            <a:r>
              <a:rPr sz="19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juga</a:t>
            </a:r>
            <a:r>
              <a:rPr sz="19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FFFFFF"/>
                </a:solidFill>
                <a:latin typeface="Tahoma"/>
                <a:cs typeface="Tahoma"/>
              </a:rPr>
              <a:t>mampu </a:t>
            </a: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menguasai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" dirty="0">
                <a:solidFill>
                  <a:srgbClr val="FFFFFF"/>
                </a:solidFill>
                <a:latin typeface="Tahoma"/>
                <a:cs typeface="Tahoma"/>
              </a:rPr>
              <a:t>keterampilan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teknis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FFFFFF"/>
                </a:solidFill>
                <a:latin typeface="Tahoma"/>
                <a:cs typeface="Tahoma"/>
              </a:rPr>
              <a:t>dan 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berpikir</a:t>
            </a:r>
            <a:r>
              <a:rPr sz="19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kritis </a:t>
            </a:r>
            <a:r>
              <a:rPr sz="1900" spc="55" dirty="0">
                <a:solidFill>
                  <a:srgbClr val="FFFFFF"/>
                </a:solidFill>
                <a:latin typeface="Tahoma"/>
                <a:cs typeface="Tahoma"/>
              </a:rPr>
              <a:t>dalam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konteks</a:t>
            </a:r>
            <a:r>
              <a:rPr sz="19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dunia</a:t>
            </a:r>
            <a:r>
              <a:rPr sz="19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ahoma"/>
                <a:cs typeface="Tahoma"/>
              </a:rPr>
              <a:t>kerja </a:t>
            </a: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FFFFFF"/>
                </a:solidFill>
                <a:latin typeface="Tahoma"/>
                <a:cs typeface="Tahoma"/>
              </a:rPr>
              <a:t>industri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6" y="1828800"/>
            <a:ext cx="5181604" cy="369524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87211" y="1828800"/>
            <a:ext cx="5181603" cy="369524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201" y="5676900"/>
            <a:ext cx="3848103" cy="369524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19705" y="5676900"/>
            <a:ext cx="3848103" cy="369524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20208" y="5676900"/>
            <a:ext cx="3848103" cy="369524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220712" y="5676900"/>
            <a:ext cx="3848102" cy="369524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45" dirty="0">
                <a:latin typeface="Tahoma"/>
                <a:cs typeface="Tahoma"/>
              </a:rPr>
              <a:t>20</a:t>
            </a:fld>
            <a:endParaRPr b="1" spc="45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4754874"/>
            <a:ext cx="5121275" cy="4480560"/>
          </a:xfrm>
          <a:custGeom>
            <a:avLst/>
            <a:gdLst/>
            <a:ahLst/>
            <a:cxnLst/>
            <a:rect l="l" t="t" r="r" b="b"/>
            <a:pathLst>
              <a:path w="5121275" h="4480559">
                <a:moveTo>
                  <a:pt x="5039692" y="4480499"/>
                </a:moveTo>
                <a:lnTo>
                  <a:pt x="81007" y="4480499"/>
                </a:lnTo>
                <a:lnTo>
                  <a:pt x="49475" y="4474134"/>
                </a:lnTo>
                <a:lnTo>
                  <a:pt x="23726" y="4456773"/>
                </a:lnTo>
                <a:lnTo>
                  <a:pt x="6365" y="4431024"/>
                </a:lnTo>
                <a:lnTo>
                  <a:pt x="0" y="4399492"/>
                </a:lnTo>
                <a:lnTo>
                  <a:pt x="0" y="81007"/>
                </a:lnTo>
                <a:lnTo>
                  <a:pt x="23726" y="23726"/>
                </a:lnTo>
                <a:lnTo>
                  <a:pt x="81007" y="0"/>
                </a:lnTo>
                <a:lnTo>
                  <a:pt x="5039692" y="0"/>
                </a:lnTo>
                <a:lnTo>
                  <a:pt x="5084635" y="13610"/>
                </a:lnTo>
                <a:lnTo>
                  <a:pt x="5114533" y="50007"/>
                </a:lnTo>
                <a:lnTo>
                  <a:pt x="5120699" y="81007"/>
                </a:lnTo>
                <a:lnTo>
                  <a:pt x="5120699" y="4399492"/>
                </a:lnTo>
                <a:lnTo>
                  <a:pt x="5114333" y="4431024"/>
                </a:lnTo>
                <a:lnTo>
                  <a:pt x="5096973" y="4456773"/>
                </a:lnTo>
                <a:lnTo>
                  <a:pt x="5071224" y="4474134"/>
                </a:lnTo>
                <a:lnTo>
                  <a:pt x="5039692" y="4480499"/>
                </a:lnTo>
                <a:close/>
              </a:path>
            </a:pathLst>
          </a:custGeom>
          <a:solidFill>
            <a:srgbClr val="F0F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83650" y="4764787"/>
            <a:ext cx="5121275" cy="4480560"/>
          </a:xfrm>
          <a:custGeom>
            <a:avLst/>
            <a:gdLst/>
            <a:ahLst/>
            <a:cxnLst/>
            <a:rect l="l" t="t" r="r" b="b"/>
            <a:pathLst>
              <a:path w="5121275" h="4480559">
                <a:moveTo>
                  <a:pt x="5039692" y="4480499"/>
                </a:moveTo>
                <a:lnTo>
                  <a:pt x="81007" y="4480499"/>
                </a:lnTo>
                <a:lnTo>
                  <a:pt x="49475" y="4474134"/>
                </a:lnTo>
                <a:lnTo>
                  <a:pt x="23726" y="4456773"/>
                </a:lnTo>
                <a:lnTo>
                  <a:pt x="6365" y="4431024"/>
                </a:lnTo>
                <a:lnTo>
                  <a:pt x="0" y="4399492"/>
                </a:lnTo>
                <a:lnTo>
                  <a:pt x="0" y="81007"/>
                </a:lnTo>
                <a:lnTo>
                  <a:pt x="23726" y="23726"/>
                </a:lnTo>
                <a:lnTo>
                  <a:pt x="81007" y="0"/>
                </a:lnTo>
                <a:lnTo>
                  <a:pt x="5039692" y="0"/>
                </a:lnTo>
                <a:lnTo>
                  <a:pt x="5084635" y="13610"/>
                </a:lnTo>
                <a:lnTo>
                  <a:pt x="5114533" y="50007"/>
                </a:lnTo>
                <a:lnTo>
                  <a:pt x="5120699" y="81007"/>
                </a:lnTo>
                <a:lnTo>
                  <a:pt x="5120699" y="4399492"/>
                </a:lnTo>
                <a:lnTo>
                  <a:pt x="5114334" y="4431024"/>
                </a:lnTo>
                <a:lnTo>
                  <a:pt x="5096973" y="4456773"/>
                </a:lnTo>
                <a:lnTo>
                  <a:pt x="5071224" y="4474134"/>
                </a:lnTo>
                <a:lnTo>
                  <a:pt x="5039692" y="4480499"/>
                </a:lnTo>
                <a:close/>
              </a:path>
            </a:pathLst>
          </a:custGeom>
          <a:solidFill>
            <a:srgbClr val="F0FC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48100" y="4754874"/>
            <a:ext cx="5121275" cy="4480560"/>
          </a:xfrm>
          <a:custGeom>
            <a:avLst/>
            <a:gdLst/>
            <a:ahLst/>
            <a:cxnLst/>
            <a:rect l="l" t="t" r="r" b="b"/>
            <a:pathLst>
              <a:path w="5121275" h="4480559">
                <a:moveTo>
                  <a:pt x="5039692" y="4480499"/>
                </a:moveTo>
                <a:lnTo>
                  <a:pt x="81007" y="4480499"/>
                </a:lnTo>
                <a:lnTo>
                  <a:pt x="49475" y="4474134"/>
                </a:lnTo>
                <a:lnTo>
                  <a:pt x="23726" y="4456773"/>
                </a:lnTo>
                <a:lnTo>
                  <a:pt x="6365" y="4431024"/>
                </a:lnTo>
                <a:lnTo>
                  <a:pt x="0" y="4399492"/>
                </a:lnTo>
                <a:lnTo>
                  <a:pt x="0" y="81007"/>
                </a:lnTo>
                <a:lnTo>
                  <a:pt x="23726" y="23726"/>
                </a:lnTo>
                <a:lnTo>
                  <a:pt x="81007" y="0"/>
                </a:lnTo>
                <a:lnTo>
                  <a:pt x="5039692" y="0"/>
                </a:lnTo>
                <a:lnTo>
                  <a:pt x="5084635" y="13610"/>
                </a:lnTo>
                <a:lnTo>
                  <a:pt x="5114533" y="50007"/>
                </a:lnTo>
                <a:lnTo>
                  <a:pt x="5120699" y="81007"/>
                </a:lnTo>
                <a:lnTo>
                  <a:pt x="5120699" y="4399492"/>
                </a:lnTo>
                <a:lnTo>
                  <a:pt x="5114333" y="4431024"/>
                </a:lnTo>
                <a:lnTo>
                  <a:pt x="5096973" y="4456773"/>
                </a:lnTo>
                <a:lnTo>
                  <a:pt x="5071224" y="4474134"/>
                </a:lnTo>
                <a:lnTo>
                  <a:pt x="5039692" y="4480499"/>
                </a:lnTo>
                <a:close/>
              </a:path>
            </a:pathLst>
          </a:custGeom>
          <a:solidFill>
            <a:srgbClr val="F0F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sz="5700" spc="-120" dirty="0">
                <a:solidFill>
                  <a:srgbClr val="0DA5E9"/>
                </a:solidFill>
              </a:rPr>
              <a:t>Prinsip</a:t>
            </a:r>
            <a:r>
              <a:rPr sz="5700" spc="-229" dirty="0">
                <a:solidFill>
                  <a:srgbClr val="0DA5E9"/>
                </a:solidFill>
              </a:rPr>
              <a:t> </a:t>
            </a:r>
            <a:r>
              <a:rPr sz="5700" dirty="0">
                <a:solidFill>
                  <a:srgbClr val="0DA5E9"/>
                </a:solidFill>
              </a:rPr>
              <a:t>Asesmen</a:t>
            </a:r>
            <a:r>
              <a:rPr sz="5700" spc="-185" dirty="0">
                <a:solidFill>
                  <a:srgbClr val="0DA5E9"/>
                </a:solidFill>
              </a:rPr>
              <a:t> </a:t>
            </a:r>
            <a:r>
              <a:rPr sz="5700" spc="-204" dirty="0">
                <a:solidFill>
                  <a:srgbClr val="0368A1"/>
                </a:solidFill>
              </a:rPr>
              <a:t>Pembelajaran</a:t>
            </a:r>
            <a:r>
              <a:rPr sz="5700" spc="-235" dirty="0">
                <a:solidFill>
                  <a:srgbClr val="0368A1"/>
                </a:solidFill>
              </a:rPr>
              <a:t> </a:t>
            </a:r>
            <a:r>
              <a:rPr sz="5700" spc="-60" dirty="0">
                <a:solidFill>
                  <a:srgbClr val="0368A1"/>
                </a:solidFill>
              </a:rPr>
              <a:t>Mendalam</a:t>
            </a:r>
            <a:endParaRPr sz="5700"/>
          </a:p>
        </p:txBody>
      </p:sp>
      <p:sp>
        <p:nvSpPr>
          <p:cNvPr id="6" name="object 6"/>
          <p:cNvSpPr txBox="1"/>
          <p:nvPr/>
        </p:nvSpPr>
        <p:spPr>
          <a:xfrm>
            <a:off x="1206500" y="2318766"/>
            <a:ext cx="15350490" cy="831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300" spc="70" dirty="0">
                <a:solidFill>
                  <a:srgbClr val="111827"/>
                </a:solidFill>
                <a:latin typeface="Tahoma"/>
                <a:cs typeface="Tahoma"/>
              </a:rPr>
              <a:t>Pembelajaran</a:t>
            </a:r>
            <a:r>
              <a:rPr sz="2300" spc="-20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111827"/>
                </a:solidFill>
                <a:latin typeface="Tahoma"/>
                <a:cs typeface="Tahoma"/>
              </a:rPr>
              <a:t>menekankan</a:t>
            </a:r>
            <a:r>
              <a:rPr sz="2300" spc="-1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2300" spc="65" dirty="0">
                <a:solidFill>
                  <a:srgbClr val="111827"/>
                </a:solidFill>
                <a:latin typeface="Tahoma"/>
                <a:cs typeface="Tahoma"/>
              </a:rPr>
              <a:t>pentingnya</a:t>
            </a:r>
            <a:r>
              <a:rPr sz="2300" spc="-20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111827"/>
                </a:solidFill>
                <a:latin typeface="Tahoma"/>
                <a:cs typeface="Tahoma"/>
              </a:rPr>
              <a:t>umpan</a:t>
            </a:r>
            <a:r>
              <a:rPr sz="2300" spc="-1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111827"/>
                </a:solidFill>
                <a:latin typeface="Tahoma"/>
                <a:cs typeface="Tahoma"/>
              </a:rPr>
              <a:t>balik</a:t>
            </a:r>
            <a:r>
              <a:rPr sz="2300" spc="-20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2300" spc="80" dirty="0">
                <a:solidFill>
                  <a:srgbClr val="111827"/>
                </a:solidFill>
                <a:latin typeface="Tahoma"/>
                <a:cs typeface="Tahoma"/>
              </a:rPr>
              <a:t>dan</a:t>
            </a:r>
            <a:r>
              <a:rPr sz="2300" spc="-1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2300" spc="110" dirty="0">
                <a:solidFill>
                  <a:srgbClr val="111827"/>
                </a:solidFill>
                <a:latin typeface="Tahoma"/>
                <a:cs typeface="Tahoma"/>
              </a:rPr>
              <a:t>asesmen</a:t>
            </a:r>
            <a:r>
              <a:rPr sz="2300" spc="-20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111827"/>
                </a:solidFill>
                <a:latin typeface="Tahoma"/>
                <a:cs typeface="Tahoma"/>
              </a:rPr>
              <a:t>autentik</a:t>
            </a:r>
            <a:r>
              <a:rPr sz="2300" spc="-1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111827"/>
                </a:solidFill>
                <a:latin typeface="Tahoma"/>
                <a:cs typeface="Tahoma"/>
              </a:rPr>
              <a:t>yang</a:t>
            </a:r>
            <a:r>
              <a:rPr sz="2300" spc="-20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2300" spc="105" dirty="0">
                <a:solidFill>
                  <a:srgbClr val="111827"/>
                </a:solidFill>
                <a:latin typeface="Tahoma"/>
                <a:cs typeface="Tahoma"/>
              </a:rPr>
              <a:t>mencakup</a:t>
            </a:r>
            <a:r>
              <a:rPr sz="2300" spc="-1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2300" dirty="0">
                <a:solidFill>
                  <a:srgbClr val="111827"/>
                </a:solidFill>
                <a:latin typeface="Tahoma"/>
                <a:cs typeface="Tahoma"/>
              </a:rPr>
              <a:t>tiga</a:t>
            </a:r>
            <a:r>
              <a:rPr sz="2300" spc="-20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111827"/>
                </a:solidFill>
                <a:latin typeface="Tahoma"/>
                <a:cs typeface="Tahoma"/>
              </a:rPr>
              <a:t>fungsi</a:t>
            </a:r>
            <a:r>
              <a:rPr sz="2300" spc="-1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111827"/>
                </a:solidFill>
                <a:latin typeface="Tahoma"/>
                <a:cs typeface="Tahoma"/>
              </a:rPr>
              <a:t>asesmen </a:t>
            </a:r>
            <a:r>
              <a:rPr sz="2300" spc="100" dirty="0">
                <a:solidFill>
                  <a:srgbClr val="111827"/>
                </a:solidFill>
                <a:latin typeface="Tahoma"/>
                <a:cs typeface="Tahoma"/>
              </a:rPr>
              <a:t>sebagai</a:t>
            </a:r>
            <a:r>
              <a:rPr sz="2300" spc="-6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2300" spc="-10" dirty="0">
                <a:solidFill>
                  <a:srgbClr val="111827"/>
                </a:solidFill>
                <a:latin typeface="Tahoma"/>
                <a:cs typeface="Tahoma"/>
              </a:rPr>
              <a:t>berikut: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9200" y="3566159"/>
            <a:ext cx="5121275" cy="1033780"/>
          </a:xfrm>
          <a:custGeom>
            <a:avLst/>
            <a:gdLst/>
            <a:ahLst/>
            <a:cxnLst/>
            <a:rect l="l" t="t" r="r" b="b"/>
            <a:pathLst>
              <a:path w="5121275" h="1033779">
                <a:moveTo>
                  <a:pt x="5039345" y="1033199"/>
                </a:moveTo>
                <a:lnTo>
                  <a:pt x="81354" y="1033199"/>
                </a:lnTo>
                <a:lnTo>
                  <a:pt x="49687" y="1026806"/>
                </a:lnTo>
                <a:lnTo>
                  <a:pt x="23828" y="1009371"/>
                </a:lnTo>
                <a:lnTo>
                  <a:pt x="6393" y="983512"/>
                </a:lnTo>
                <a:lnTo>
                  <a:pt x="0" y="951845"/>
                </a:lnTo>
                <a:lnTo>
                  <a:pt x="0" y="81353"/>
                </a:lnTo>
                <a:lnTo>
                  <a:pt x="6285" y="50221"/>
                </a:lnTo>
                <a:lnTo>
                  <a:pt x="6393" y="49687"/>
                </a:lnTo>
                <a:lnTo>
                  <a:pt x="23828" y="23827"/>
                </a:lnTo>
                <a:lnTo>
                  <a:pt x="49687" y="6393"/>
                </a:lnTo>
                <a:lnTo>
                  <a:pt x="81354" y="0"/>
                </a:lnTo>
                <a:lnTo>
                  <a:pt x="5039345" y="0"/>
                </a:lnTo>
                <a:lnTo>
                  <a:pt x="5084481" y="13668"/>
                </a:lnTo>
                <a:lnTo>
                  <a:pt x="5114507" y="50221"/>
                </a:lnTo>
                <a:lnTo>
                  <a:pt x="5120699" y="81353"/>
                </a:lnTo>
                <a:lnTo>
                  <a:pt x="5120699" y="951845"/>
                </a:lnTo>
                <a:lnTo>
                  <a:pt x="5114306" y="983512"/>
                </a:lnTo>
                <a:lnTo>
                  <a:pt x="5096871" y="1009371"/>
                </a:lnTo>
                <a:lnTo>
                  <a:pt x="5071012" y="1026806"/>
                </a:lnTo>
                <a:lnTo>
                  <a:pt x="5039345" y="1033199"/>
                </a:lnTo>
                <a:close/>
              </a:path>
            </a:pathLst>
          </a:custGeom>
          <a:solidFill>
            <a:srgbClr val="0368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31653" y="3739288"/>
            <a:ext cx="4496435" cy="66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300" spc="-195" dirty="0">
                <a:solidFill>
                  <a:srgbClr val="FFFFFF"/>
                </a:solidFill>
                <a:latin typeface="Arial Black"/>
                <a:cs typeface="Arial Black"/>
              </a:rPr>
              <a:t>Asesmen</a:t>
            </a:r>
            <a:r>
              <a:rPr sz="2300" spc="-2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-180" dirty="0">
                <a:solidFill>
                  <a:srgbClr val="FFFFFF"/>
                </a:solidFill>
                <a:latin typeface="Arial Black"/>
                <a:cs typeface="Arial Black"/>
              </a:rPr>
              <a:t>sebagai</a:t>
            </a:r>
            <a:r>
              <a:rPr sz="2300" spc="-2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-145" dirty="0">
                <a:solidFill>
                  <a:srgbClr val="FFFFFF"/>
                </a:solidFill>
                <a:latin typeface="Arial Black"/>
                <a:cs typeface="Arial Black"/>
              </a:rPr>
              <a:t>Pembelajaran</a:t>
            </a: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850" spc="-5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850" i="1" spc="-55" dirty="0">
                <a:solidFill>
                  <a:srgbClr val="FFFFFF"/>
                </a:solidFill>
                <a:latin typeface="Verdana"/>
                <a:cs typeface="Verdana"/>
              </a:rPr>
              <a:t>Assessment</a:t>
            </a:r>
            <a:r>
              <a:rPr sz="1850" i="1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i="1" spc="-5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850" i="1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i="1" spc="-10" dirty="0">
                <a:solidFill>
                  <a:srgbClr val="FFFFFF"/>
                </a:solidFill>
                <a:latin typeface="Verdana"/>
                <a:cs typeface="Verdana"/>
              </a:rPr>
              <a:t>Learning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83650" y="3566167"/>
            <a:ext cx="5121275" cy="1033780"/>
          </a:xfrm>
          <a:custGeom>
            <a:avLst/>
            <a:gdLst/>
            <a:ahLst/>
            <a:cxnLst/>
            <a:rect l="l" t="t" r="r" b="b"/>
            <a:pathLst>
              <a:path w="5121275" h="1033779">
                <a:moveTo>
                  <a:pt x="5039346" y="1033199"/>
                </a:moveTo>
                <a:lnTo>
                  <a:pt x="81354" y="1033199"/>
                </a:lnTo>
                <a:lnTo>
                  <a:pt x="49687" y="1026806"/>
                </a:lnTo>
                <a:lnTo>
                  <a:pt x="23828" y="1009371"/>
                </a:lnTo>
                <a:lnTo>
                  <a:pt x="6393" y="983512"/>
                </a:lnTo>
                <a:lnTo>
                  <a:pt x="0" y="951845"/>
                </a:lnTo>
                <a:lnTo>
                  <a:pt x="0" y="81353"/>
                </a:lnTo>
                <a:lnTo>
                  <a:pt x="6285" y="50221"/>
                </a:lnTo>
                <a:lnTo>
                  <a:pt x="6393" y="49687"/>
                </a:lnTo>
                <a:lnTo>
                  <a:pt x="23828" y="23827"/>
                </a:lnTo>
                <a:lnTo>
                  <a:pt x="49687" y="6393"/>
                </a:lnTo>
                <a:lnTo>
                  <a:pt x="81354" y="0"/>
                </a:lnTo>
                <a:lnTo>
                  <a:pt x="5039346" y="0"/>
                </a:lnTo>
                <a:lnTo>
                  <a:pt x="5084481" y="13668"/>
                </a:lnTo>
                <a:lnTo>
                  <a:pt x="5114507" y="50221"/>
                </a:lnTo>
                <a:lnTo>
                  <a:pt x="5120699" y="81353"/>
                </a:lnTo>
                <a:lnTo>
                  <a:pt x="5120699" y="951845"/>
                </a:lnTo>
                <a:lnTo>
                  <a:pt x="5114306" y="983512"/>
                </a:lnTo>
                <a:lnTo>
                  <a:pt x="5096872" y="1009371"/>
                </a:lnTo>
                <a:lnTo>
                  <a:pt x="5071012" y="1026806"/>
                </a:lnTo>
                <a:lnTo>
                  <a:pt x="5039346" y="1033199"/>
                </a:lnTo>
                <a:close/>
              </a:path>
            </a:pathLst>
          </a:custGeom>
          <a:solidFill>
            <a:srgbClr val="0F76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36338" y="3739295"/>
            <a:ext cx="4217035" cy="66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300" spc="-195" dirty="0">
                <a:solidFill>
                  <a:srgbClr val="FFFFFF"/>
                </a:solidFill>
                <a:latin typeface="Arial Black"/>
                <a:cs typeface="Arial Black"/>
              </a:rPr>
              <a:t>Asesmen</a:t>
            </a:r>
            <a:r>
              <a:rPr sz="2300" spc="-2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-135" dirty="0">
                <a:solidFill>
                  <a:srgbClr val="FFFFFF"/>
                </a:solidFill>
                <a:latin typeface="Arial Black"/>
                <a:cs typeface="Arial Black"/>
              </a:rPr>
              <a:t>untuk</a:t>
            </a:r>
            <a:r>
              <a:rPr sz="2300" spc="-2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-150" dirty="0">
                <a:solidFill>
                  <a:srgbClr val="FFFFFF"/>
                </a:solidFill>
                <a:latin typeface="Arial Black"/>
                <a:cs typeface="Arial Black"/>
              </a:rPr>
              <a:t>Pembelajaran</a:t>
            </a: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850" spc="-5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850" i="1" spc="-55" dirty="0">
                <a:solidFill>
                  <a:srgbClr val="FFFFFF"/>
                </a:solidFill>
                <a:latin typeface="Verdana"/>
                <a:cs typeface="Verdana"/>
              </a:rPr>
              <a:t>Assessment</a:t>
            </a:r>
            <a:r>
              <a:rPr sz="1850" i="1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i="1" spc="-7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850" i="1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i="1" spc="-10" dirty="0">
                <a:solidFill>
                  <a:srgbClr val="FFFFFF"/>
                </a:solidFill>
                <a:latin typeface="Verdana"/>
                <a:cs typeface="Verdana"/>
              </a:rPr>
              <a:t>Learning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45300" y="5101964"/>
            <a:ext cx="4420235" cy="164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50" spc="100" dirty="0">
                <a:solidFill>
                  <a:srgbClr val="0F172A"/>
                </a:solidFill>
                <a:latin typeface="Tahoma"/>
                <a:cs typeface="Tahoma"/>
              </a:rPr>
              <a:t>Asesmen</a:t>
            </a:r>
            <a:r>
              <a:rPr sz="185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untuk</a:t>
            </a:r>
            <a:r>
              <a:rPr sz="185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perbaikan</a:t>
            </a:r>
            <a:r>
              <a:rPr sz="185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85" dirty="0">
                <a:solidFill>
                  <a:srgbClr val="0F172A"/>
                </a:solidFill>
                <a:latin typeface="Tahoma"/>
                <a:cs typeface="Tahoma"/>
              </a:rPr>
              <a:t>proses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185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70" dirty="0">
                <a:solidFill>
                  <a:srgbClr val="0F172A"/>
                </a:solidFill>
                <a:latin typeface="Tahoma"/>
                <a:cs typeface="Tahoma"/>
              </a:rPr>
              <a:t>berfungsi</a:t>
            </a:r>
            <a:r>
              <a:rPr sz="185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80" dirty="0">
                <a:solidFill>
                  <a:srgbClr val="0F172A"/>
                </a:solidFill>
                <a:latin typeface="Tahoma"/>
                <a:cs typeface="Tahoma"/>
              </a:rPr>
              <a:t>sebagai</a:t>
            </a:r>
            <a:r>
              <a:rPr sz="185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umpan </a:t>
            </a:r>
            <a:r>
              <a:rPr sz="1850" spc="55" dirty="0">
                <a:solidFill>
                  <a:srgbClr val="0F172A"/>
                </a:solidFill>
                <a:latin typeface="Tahoma"/>
                <a:cs typeface="Tahoma"/>
              </a:rPr>
              <a:t>balik</a:t>
            </a:r>
            <a:r>
              <a:rPr sz="185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membantu</a:t>
            </a:r>
            <a:r>
              <a:rPr sz="185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7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85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didik memahami</a:t>
            </a:r>
            <a:r>
              <a:rPr sz="185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75" dirty="0">
                <a:solidFill>
                  <a:srgbClr val="0F172A"/>
                </a:solidFill>
                <a:latin typeface="Tahoma"/>
                <a:cs typeface="Tahoma"/>
              </a:rPr>
              <a:t>progres</a:t>
            </a:r>
            <a:r>
              <a:rPr sz="1850" spc="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belajar</a:t>
            </a:r>
            <a:r>
              <a:rPr sz="1850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35" dirty="0">
                <a:solidFill>
                  <a:srgbClr val="0F172A"/>
                </a:solidFill>
                <a:latin typeface="Tahoma"/>
                <a:cs typeface="Tahoma"/>
              </a:rPr>
              <a:t>mereka,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serta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refleksi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guru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0F172A"/>
                </a:solidFill>
                <a:latin typeface="Tahoma"/>
                <a:cs typeface="Tahoma"/>
              </a:rPr>
              <a:t>mengajar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14348" y="5101971"/>
            <a:ext cx="4208780" cy="998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50" spc="100" dirty="0">
                <a:solidFill>
                  <a:srgbClr val="0F172A"/>
                </a:solidFill>
                <a:latin typeface="Tahoma"/>
                <a:cs typeface="Tahoma"/>
              </a:rPr>
              <a:t>Asesmen</a:t>
            </a:r>
            <a:r>
              <a:rPr sz="185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untuk</a:t>
            </a:r>
            <a:r>
              <a:rPr sz="185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refleksi</a:t>
            </a:r>
            <a:r>
              <a:rPr sz="185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85" dirty="0">
                <a:solidFill>
                  <a:srgbClr val="0F172A"/>
                </a:solidFill>
                <a:latin typeface="Tahoma"/>
                <a:cs typeface="Tahoma"/>
              </a:rPr>
              <a:t>proses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1850" spc="-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1850" spc="-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refleksi</a:t>
            </a:r>
            <a:r>
              <a:rPr sz="1850" spc="-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diri</a:t>
            </a:r>
            <a:r>
              <a:rPr sz="1850" spc="-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5" dirty="0">
                <a:solidFill>
                  <a:srgbClr val="0F172A"/>
                </a:solidFill>
                <a:latin typeface="Tahoma"/>
                <a:cs typeface="Tahoma"/>
              </a:rPr>
              <a:t>peserta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67755" y="5156971"/>
            <a:ext cx="4262120" cy="998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50" spc="100" dirty="0">
                <a:solidFill>
                  <a:srgbClr val="0F172A"/>
                </a:solidFill>
                <a:latin typeface="Tahoma"/>
                <a:cs typeface="Tahoma"/>
              </a:rPr>
              <a:t>Asesmen</a:t>
            </a:r>
            <a:r>
              <a:rPr sz="185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0F172A"/>
                </a:solidFill>
                <a:latin typeface="Tahoma"/>
                <a:cs typeface="Tahoma"/>
              </a:rPr>
              <a:t>untuk</a:t>
            </a:r>
            <a:r>
              <a:rPr sz="185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55" dirty="0">
                <a:solidFill>
                  <a:srgbClr val="0F172A"/>
                </a:solidFill>
                <a:latin typeface="Tahoma"/>
                <a:cs typeface="Tahoma"/>
              </a:rPr>
              <a:t>mengukur</a:t>
            </a:r>
            <a:r>
              <a:rPr sz="1850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70" dirty="0">
                <a:solidFill>
                  <a:srgbClr val="0F172A"/>
                </a:solidFill>
                <a:latin typeface="Tahoma"/>
                <a:cs typeface="Tahoma"/>
              </a:rPr>
              <a:t>capaian </a:t>
            </a:r>
            <a:r>
              <a:rPr sz="1850" spc="50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7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75" dirty="0">
                <a:solidFill>
                  <a:srgbClr val="0F172A"/>
                </a:solidFill>
                <a:latin typeface="Tahoma"/>
                <a:cs typeface="Tahoma"/>
              </a:rPr>
              <a:t>pada</a:t>
            </a:r>
            <a:r>
              <a:rPr sz="185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0F172A"/>
                </a:solidFill>
                <a:latin typeface="Tahoma"/>
                <a:cs typeface="Tahoma"/>
              </a:rPr>
              <a:t>akhir </a:t>
            </a:r>
            <a:r>
              <a:rPr sz="1850" spc="40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948100" y="3566167"/>
            <a:ext cx="5121275" cy="1033780"/>
          </a:xfrm>
          <a:custGeom>
            <a:avLst/>
            <a:gdLst/>
            <a:ahLst/>
            <a:cxnLst/>
            <a:rect l="l" t="t" r="r" b="b"/>
            <a:pathLst>
              <a:path w="5121275" h="1033779">
                <a:moveTo>
                  <a:pt x="5039346" y="1033199"/>
                </a:moveTo>
                <a:lnTo>
                  <a:pt x="81354" y="1033199"/>
                </a:lnTo>
                <a:lnTo>
                  <a:pt x="49687" y="1026806"/>
                </a:lnTo>
                <a:lnTo>
                  <a:pt x="23828" y="1009371"/>
                </a:lnTo>
                <a:lnTo>
                  <a:pt x="6393" y="983512"/>
                </a:lnTo>
                <a:lnTo>
                  <a:pt x="0" y="951845"/>
                </a:lnTo>
                <a:lnTo>
                  <a:pt x="0" y="81353"/>
                </a:lnTo>
                <a:lnTo>
                  <a:pt x="6285" y="50221"/>
                </a:lnTo>
                <a:lnTo>
                  <a:pt x="6393" y="49687"/>
                </a:lnTo>
                <a:lnTo>
                  <a:pt x="23828" y="23827"/>
                </a:lnTo>
                <a:lnTo>
                  <a:pt x="49687" y="6393"/>
                </a:lnTo>
                <a:lnTo>
                  <a:pt x="81354" y="0"/>
                </a:lnTo>
                <a:lnTo>
                  <a:pt x="5039346" y="0"/>
                </a:lnTo>
                <a:lnTo>
                  <a:pt x="5084481" y="13668"/>
                </a:lnTo>
                <a:lnTo>
                  <a:pt x="5114507" y="50221"/>
                </a:lnTo>
                <a:lnTo>
                  <a:pt x="5120700" y="81353"/>
                </a:lnTo>
                <a:lnTo>
                  <a:pt x="5120700" y="951845"/>
                </a:lnTo>
                <a:lnTo>
                  <a:pt x="5114307" y="983512"/>
                </a:lnTo>
                <a:lnTo>
                  <a:pt x="5096872" y="1009371"/>
                </a:lnTo>
                <a:lnTo>
                  <a:pt x="5071013" y="1026806"/>
                </a:lnTo>
                <a:lnTo>
                  <a:pt x="5039346" y="1033199"/>
                </a:lnTo>
                <a:close/>
              </a:path>
            </a:pathLst>
          </a:custGeom>
          <a:solidFill>
            <a:srgbClr val="1665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386042" y="3739295"/>
            <a:ext cx="4246880" cy="66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300" spc="-195" dirty="0">
                <a:solidFill>
                  <a:srgbClr val="FFFFFF"/>
                </a:solidFill>
                <a:latin typeface="Arial Black"/>
                <a:cs typeface="Arial Black"/>
              </a:rPr>
              <a:t>Asesmen</a:t>
            </a:r>
            <a:r>
              <a:rPr sz="2300" spc="-2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-190" dirty="0">
                <a:solidFill>
                  <a:srgbClr val="FFFFFF"/>
                </a:solidFill>
                <a:latin typeface="Arial Black"/>
                <a:cs typeface="Arial Black"/>
              </a:rPr>
              <a:t>dalam</a:t>
            </a:r>
            <a:r>
              <a:rPr sz="2300" spc="-2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300" spc="-150" dirty="0">
                <a:solidFill>
                  <a:srgbClr val="FFFFFF"/>
                </a:solidFill>
                <a:latin typeface="Arial Black"/>
                <a:cs typeface="Arial Black"/>
              </a:rPr>
              <a:t>Pembelajaran</a:t>
            </a: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850" spc="-5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850" i="1" spc="-55" dirty="0">
                <a:solidFill>
                  <a:srgbClr val="FFFFFF"/>
                </a:solidFill>
                <a:latin typeface="Verdana"/>
                <a:cs typeface="Verdana"/>
              </a:rPr>
              <a:t>Assessment</a:t>
            </a:r>
            <a:r>
              <a:rPr sz="1850" i="1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i="1" spc="-3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i="1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i="1" spc="-10" dirty="0">
                <a:solidFill>
                  <a:srgbClr val="FFFFFF"/>
                </a:solidFill>
                <a:latin typeface="Verdana"/>
                <a:cs typeface="Verdana"/>
              </a:rPr>
              <a:t>Learning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endParaRPr sz="185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69900" y="6356550"/>
            <a:ext cx="4594860" cy="1898014"/>
            <a:chOff x="1469900" y="6356550"/>
            <a:chExt cx="4594860" cy="1898014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9900" y="6356550"/>
              <a:ext cx="4594800" cy="189750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527049" y="6394650"/>
              <a:ext cx="4480560" cy="1783714"/>
            </a:xfrm>
            <a:custGeom>
              <a:avLst/>
              <a:gdLst/>
              <a:ahLst/>
              <a:cxnLst/>
              <a:rect l="l" t="t" r="r" b="b"/>
              <a:pathLst>
                <a:path w="4480560" h="1783715">
                  <a:moveTo>
                    <a:pt x="4402467" y="1783199"/>
                  </a:moveTo>
                  <a:lnTo>
                    <a:pt x="78032" y="1783199"/>
                  </a:lnTo>
                  <a:lnTo>
                    <a:pt x="47658" y="1777067"/>
                  </a:lnTo>
                  <a:lnTo>
                    <a:pt x="22855" y="1760344"/>
                  </a:lnTo>
                  <a:lnTo>
                    <a:pt x="6132" y="1735541"/>
                  </a:lnTo>
                  <a:lnTo>
                    <a:pt x="0" y="1705167"/>
                  </a:lnTo>
                  <a:lnTo>
                    <a:pt x="0" y="78032"/>
                  </a:lnTo>
                  <a:lnTo>
                    <a:pt x="6132" y="47658"/>
                  </a:lnTo>
                  <a:lnTo>
                    <a:pt x="22855" y="22855"/>
                  </a:lnTo>
                  <a:lnTo>
                    <a:pt x="47658" y="6132"/>
                  </a:lnTo>
                  <a:lnTo>
                    <a:pt x="78032" y="0"/>
                  </a:lnTo>
                  <a:lnTo>
                    <a:pt x="4402467" y="0"/>
                  </a:lnTo>
                  <a:lnTo>
                    <a:pt x="4445759" y="13110"/>
                  </a:lnTo>
                  <a:lnTo>
                    <a:pt x="4474559" y="48170"/>
                  </a:lnTo>
                  <a:lnTo>
                    <a:pt x="4480499" y="78032"/>
                  </a:lnTo>
                  <a:lnTo>
                    <a:pt x="4480499" y="1705167"/>
                  </a:lnTo>
                  <a:lnTo>
                    <a:pt x="4474367" y="1735541"/>
                  </a:lnTo>
                  <a:lnTo>
                    <a:pt x="4457644" y="1760344"/>
                  </a:lnTo>
                  <a:lnTo>
                    <a:pt x="4432841" y="1777067"/>
                  </a:lnTo>
                  <a:lnTo>
                    <a:pt x="4402467" y="1783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718180" y="6692651"/>
            <a:ext cx="3660775" cy="116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spc="-10" dirty="0">
                <a:solidFill>
                  <a:srgbClr val="111827"/>
                </a:solidFill>
                <a:latin typeface="Tahoma"/>
                <a:cs typeface="Tahoma"/>
              </a:rPr>
              <a:t>Contoh:</a:t>
            </a:r>
            <a:endParaRPr sz="1850">
              <a:latin typeface="Tahoma"/>
              <a:cs typeface="Tahoma"/>
            </a:endParaRPr>
          </a:p>
          <a:p>
            <a:pPr marL="12700" marR="5080">
              <a:lnSpc>
                <a:spcPts val="2250"/>
              </a:lnSpc>
              <a:spcBef>
                <a:spcPts val="80"/>
              </a:spcBef>
            </a:pPr>
            <a:r>
              <a:rPr sz="1850" spc="80" dirty="0">
                <a:solidFill>
                  <a:srgbClr val="111827"/>
                </a:solidFill>
                <a:latin typeface="Tahoma"/>
                <a:cs typeface="Tahoma"/>
              </a:rPr>
              <a:t>Jurnal</a:t>
            </a:r>
            <a:r>
              <a:rPr sz="1850" spc="12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111827"/>
                </a:solidFill>
                <a:latin typeface="Tahoma"/>
                <a:cs typeface="Tahoma"/>
              </a:rPr>
              <a:t>reflektif,</a:t>
            </a:r>
            <a:r>
              <a:rPr sz="1850" spc="130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1850" i="1" spc="-120" dirty="0">
                <a:solidFill>
                  <a:srgbClr val="111827"/>
                </a:solidFill>
                <a:latin typeface="Verdana"/>
                <a:cs typeface="Verdana"/>
              </a:rPr>
              <a:t>selfi-</a:t>
            </a:r>
            <a:r>
              <a:rPr sz="1850" i="1" spc="-30" dirty="0">
                <a:solidFill>
                  <a:srgbClr val="111827"/>
                </a:solidFill>
                <a:latin typeface="Verdana"/>
                <a:cs typeface="Verdana"/>
              </a:rPr>
              <a:t>assessment</a:t>
            </a:r>
            <a:r>
              <a:rPr sz="1850" spc="-30" dirty="0">
                <a:solidFill>
                  <a:srgbClr val="111827"/>
                </a:solidFill>
                <a:latin typeface="Tahoma"/>
                <a:cs typeface="Tahoma"/>
              </a:rPr>
              <a:t>, </a:t>
            </a:r>
            <a:r>
              <a:rPr sz="1850" i="1" spc="-65" dirty="0">
                <a:solidFill>
                  <a:srgbClr val="111827"/>
                </a:solidFill>
                <a:latin typeface="Verdana"/>
                <a:cs typeface="Verdana"/>
              </a:rPr>
              <a:t>peer</a:t>
            </a:r>
            <a:r>
              <a:rPr sz="1850" i="1" spc="-130" dirty="0">
                <a:solidFill>
                  <a:srgbClr val="111827"/>
                </a:solidFill>
                <a:latin typeface="Verdana"/>
                <a:cs typeface="Verdana"/>
              </a:rPr>
              <a:t> </a:t>
            </a:r>
            <a:r>
              <a:rPr sz="1850" i="1" spc="-45" dirty="0">
                <a:solidFill>
                  <a:srgbClr val="111827"/>
                </a:solidFill>
                <a:latin typeface="Verdana"/>
                <a:cs typeface="Verdana"/>
              </a:rPr>
              <a:t>assessment</a:t>
            </a:r>
            <a:r>
              <a:rPr sz="1850" spc="-45" dirty="0">
                <a:solidFill>
                  <a:srgbClr val="111827"/>
                </a:solidFill>
                <a:latin typeface="Tahoma"/>
                <a:cs typeface="Tahoma"/>
              </a:rPr>
              <a:t>,</a:t>
            </a:r>
            <a:r>
              <a:rPr sz="1850" spc="-50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1850" i="1" spc="-10" dirty="0">
                <a:solidFill>
                  <a:srgbClr val="111827"/>
                </a:solidFill>
                <a:latin typeface="Verdana"/>
                <a:cs typeface="Verdana"/>
              </a:rPr>
              <a:t>checklist </a:t>
            </a:r>
            <a:r>
              <a:rPr sz="1850" dirty="0">
                <a:solidFill>
                  <a:srgbClr val="111827"/>
                </a:solidFill>
                <a:latin typeface="Tahoma"/>
                <a:cs typeface="Tahoma"/>
              </a:rPr>
              <a:t>kemajuan</a:t>
            </a:r>
            <a:r>
              <a:rPr sz="1850" spc="70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111827"/>
                </a:solidFill>
                <a:latin typeface="Tahoma"/>
                <a:cs typeface="Tahoma"/>
              </a:rPr>
              <a:t>belajar,</a:t>
            </a:r>
            <a:r>
              <a:rPr sz="1850" spc="70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1850" spc="65" dirty="0">
                <a:solidFill>
                  <a:srgbClr val="111827"/>
                </a:solidFill>
                <a:latin typeface="Tahoma"/>
                <a:cs typeface="Tahoma"/>
              </a:rPr>
              <a:t>dan</a:t>
            </a:r>
            <a:r>
              <a:rPr sz="1850" spc="70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111827"/>
                </a:solidFill>
                <a:latin typeface="Tahoma"/>
                <a:cs typeface="Tahoma"/>
              </a:rPr>
              <a:t>lainnya</a:t>
            </a:r>
            <a:endParaRPr sz="185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800850" y="7021068"/>
            <a:ext cx="4668520" cy="1898014"/>
            <a:chOff x="6800850" y="7021068"/>
            <a:chExt cx="4668520" cy="1898014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0850" y="7021068"/>
              <a:ext cx="4668000" cy="18975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857999" y="7059168"/>
              <a:ext cx="4554220" cy="1783714"/>
            </a:xfrm>
            <a:custGeom>
              <a:avLst/>
              <a:gdLst/>
              <a:ahLst/>
              <a:cxnLst/>
              <a:rect l="l" t="t" r="r" b="b"/>
              <a:pathLst>
                <a:path w="4554220" h="1783715">
                  <a:moveTo>
                    <a:pt x="4475667" y="1783199"/>
                  </a:moveTo>
                  <a:lnTo>
                    <a:pt x="78032" y="1783199"/>
                  </a:lnTo>
                  <a:lnTo>
                    <a:pt x="47658" y="1777067"/>
                  </a:lnTo>
                  <a:lnTo>
                    <a:pt x="22855" y="1760344"/>
                  </a:lnTo>
                  <a:lnTo>
                    <a:pt x="6132" y="1735540"/>
                  </a:lnTo>
                  <a:lnTo>
                    <a:pt x="0" y="1705166"/>
                  </a:lnTo>
                  <a:lnTo>
                    <a:pt x="0" y="78032"/>
                  </a:lnTo>
                  <a:lnTo>
                    <a:pt x="6132" y="47659"/>
                  </a:lnTo>
                  <a:lnTo>
                    <a:pt x="22855" y="22855"/>
                  </a:lnTo>
                  <a:lnTo>
                    <a:pt x="47658" y="6132"/>
                  </a:lnTo>
                  <a:lnTo>
                    <a:pt x="78032" y="0"/>
                  </a:lnTo>
                  <a:lnTo>
                    <a:pt x="4475667" y="0"/>
                  </a:lnTo>
                  <a:lnTo>
                    <a:pt x="4518959" y="13110"/>
                  </a:lnTo>
                  <a:lnTo>
                    <a:pt x="4547760" y="48170"/>
                  </a:lnTo>
                  <a:lnTo>
                    <a:pt x="4553699" y="78032"/>
                  </a:lnTo>
                  <a:lnTo>
                    <a:pt x="4553699" y="1705166"/>
                  </a:lnTo>
                  <a:lnTo>
                    <a:pt x="4547567" y="1735540"/>
                  </a:lnTo>
                  <a:lnTo>
                    <a:pt x="4530844" y="1760344"/>
                  </a:lnTo>
                  <a:lnTo>
                    <a:pt x="4506041" y="1777067"/>
                  </a:lnTo>
                  <a:lnTo>
                    <a:pt x="4475667" y="1783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049130" y="7357170"/>
            <a:ext cx="3867150" cy="116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spc="-10" dirty="0">
                <a:solidFill>
                  <a:srgbClr val="111827"/>
                </a:solidFill>
                <a:latin typeface="Tahoma"/>
                <a:cs typeface="Tahoma"/>
              </a:rPr>
              <a:t>Contoh:</a:t>
            </a:r>
            <a:endParaRPr sz="1850">
              <a:latin typeface="Tahoma"/>
              <a:cs typeface="Tahoma"/>
            </a:endParaRPr>
          </a:p>
          <a:p>
            <a:pPr marL="12700" marR="5080">
              <a:lnSpc>
                <a:spcPts val="2250"/>
              </a:lnSpc>
              <a:spcBef>
                <a:spcPts val="80"/>
              </a:spcBef>
            </a:pPr>
            <a:r>
              <a:rPr sz="1850" spc="65" dirty="0">
                <a:solidFill>
                  <a:srgbClr val="111827"/>
                </a:solidFill>
                <a:latin typeface="Tahoma"/>
                <a:cs typeface="Tahoma"/>
              </a:rPr>
              <a:t>Peta</a:t>
            </a:r>
            <a:r>
              <a:rPr sz="1850" spc="-4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1850" spc="70" dirty="0">
                <a:solidFill>
                  <a:srgbClr val="111827"/>
                </a:solidFill>
                <a:latin typeface="Tahoma"/>
                <a:cs typeface="Tahoma"/>
              </a:rPr>
              <a:t>konsep,</a:t>
            </a:r>
            <a:r>
              <a:rPr sz="1850" spc="-4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1850" spc="60" dirty="0">
                <a:solidFill>
                  <a:srgbClr val="111827"/>
                </a:solidFill>
                <a:latin typeface="Tahoma"/>
                <a:cs typeface="Tahoma"/>
              </a:rPr>
              <a:t>umpan</a:t>
            </a:r>
            <a:r>
              <a:rPr sz="1850" spc="-4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1850" spc="55" dirty="0">
                <a:solidFill>
                  <a:srgbClr val="111827"/>
                </a:solidFill>
                <a:latin typeface="Tahoma"/>
                <a:cs typeface="Tahoma"/>
              </a:rPr>
              <a:t>balik</a:t>
            </a:r>
            <a:r>
              <a:rPr sz="1850" spc="-40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111827"/>
                </a:solidFill>
                <a:latin typeface="Tahoma"/>
                <a:cs typeface="Tahoma"/>
              </a:rPr>
              <a:t>formatif, </a:t>
            </a:r>
            <a:r>
              <a:rPr sz="1850" spc="75" dirty="0">
                <a:solidFill>
                  <a:srgbClr val="111827"/>
                </a:solidFill>
                <a:latin typeface="Tahoma"/>
                <a:cs typeface="Tahoma"/>
              </a:rPr>
              <a:t>observasi,</a:t>
            </a:r>
            <a:r>
              <a:rPr sz="1850" spc="-3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1850" spc="55" dirty="0">
                <a:solidFill>
                  <a:srgbClr val="111827"/>
                </a:solidFill>
                <a:latin typeface="Tahoma"/>
                <a:cs typeface="Tahoma"/>
              </a:rPr>
              <a:t>pertanyaan</a:t>
            </a:r>
            <a:r>
              <a:rPr sz="1850" spc="-3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1850" spc="40" dirty="0">
                <a:solidFill>
                  <a:srgbClr val="111827"/>
                </a:solidFill>
                <a:latin typeface="Tahoma"/>
                <a:cs typeface="Tahoma"/>
              </a:rPr>
              <a:t>diagnostik, </a:t>
            </a:r>
            <a:r>
              <a:rPr sz="1850" spc="65" dirty="0">
                <a:solidFill>
                  <a:srgbClr val="111827"/>
                </a:solidFill>
                <a:latin typeface="Tahoma"/>
                <a:cs typeface="Tahoma"/>
              </a:rPr>
              <a:t>dan</a:t>
            </a:r>
            <a:r>
              <a:rPr sz="1850" spc="-5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111827"/>
                </a:solidFill>
                <a:latin typeface="Tahoma"/>
                <a:cs typeface="Tahoma"/>
              </a:rPr>
              <a:t>lainnya</a:t>
            </a:r>
            <a:endParaRPr sz="185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2223305" y="6435852"/>
            <a:ext cx="4594860" cy="1898014"/>
            <a:chOff x="12223305" y="6435852"/>
            <a:chExt cx="4594860" cy="1898014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23305" y="6435852"/>
              <a:ext cx="4594800" cy="18975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2280454" y="6473952"/>
              <a:ext cx="4480560" cy="1783714"/>
            </a:xfrm>
            <a:custGeom>
              <a:avLst/>
              <a:gdLst/>
              <a:ahLst/>
              <a:cxnLst/>
              <a:rect l="l" t="t" r="r" b="b"/>
              <a:pathLst>
                <a:path w="4480559" h="1783715">
                  <a:moveTo>
                    <a:pt x="4402467" y="1783200"/>
                  </a:moveTo>
                  <a:lnTo>
                    <a:pt x="78032" y="1783200"/>
                  </a:lnTo>
                  <a:lnTo>
                    <a:pt x="47658" y="1777068"/>
                  </a:lnTo>
                  <a:lnTo>
                    <a:pt x="22855" y="1760344"/>
                  </a:lnTo>
                  <a:lnTo>
                    <a:pt x="6132" y="1735541"/>
                  </a:lnTo>
                  <a:lnTo>
                    <a:pt x="0" y="1705167"/>
                  </a:lnTo>
                  <a:lnTo>
                    <a:pt x="0" y="78032"/>
                  </a:lnTo>
                  <a:lnTo>
                    <a:pt x="6132" y="47659"/>
                  </a:lnTo>
                  <a:lnTo>
                    <a:pt x="22855" y="22855"/>
                  </a:lnTo>
                  <a:lnTo>
                    <a:pt x="47658" y="6132"/>
                  </a:lnTo>
                  <a:lnTo>
                    <a:pt x="78032" y="0"/>
                  </a:lnTo>
                  <a:lnTo>
                    <a:pt x="4402467" y="0"/>
                  </a:lnTo>
                  <a:lnTo>
                    <a:pt x="4445759" y="13110"/>
                  </a:lnTo>
                  <a:lnTo>
                    <a:pt x="4474560" y="48170"/>
                  </a:lnTo>
                  <a:lnTo>
                    <a:pt x="4480499" y="78032"/>
                  </a:lnTo>
                  <a:lnTo>
                    <a:pt x="4480499" y="1705167"/>
                  </a:lnTo>
                  <a:lnTo>
                    <a:pt x="4474367" y="1735541"/>
                  </a:lnTo>
                  <a:lnTo>
                    <a:pt x="4457644" y="1760344"/>
                  </a:lnTo>
                  <a:lnTo>
                    <a:pt x="4432841" y="1777068"/>
                  </a:lnTo>
                  <a:lnTo>
                    <a:pt x="4402467" y="1783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471584" y="6771954"/>
            <a:ext cx="3590290" cy="116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spc="-10" dirty="0">
                <a:solidFill>
                  <a:srgbClr val="111827"/>
                </a:solidFill>
                <a:latin typeface="Tahoma"/>
                <a:cs typeface="Tahoma"/>
              </a:rPr>
              <a:t>Contoh:</a:t>
            </a:r>
            <a:endParaRPr sz="1850">
              <a:latin typeface="Tahoma"/>
              <a:cs typeface="Tahoma"/>
            </a:endParaRPr>
          </a:p>
          <a:p>
            <a:pPr marL="12700" marR="5080">
              <a:lnSpc>
                <a:spcPts val="2250"/>
              </a:lnSpc>
              <a:spcBef>
                <a:spcPts val="80"/>
              </a:spcBef>
            </a:pPr>
            <a:r>
              <a:rPr sz="1850" spc="65" dirty="0">
                <a:solidFill>
                  <a:srgbClr val="111827"/>
                </a:solidFill>
                <a:latin typeface="Tahoma"/>
                <a:cs typeface="Tahoma"/>
              </a:rPr>
              <a:t>Tes</a:t>
            </a:r>
            <a:r>
              <a:rPr sz="1850" spc="70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111827"/>
                </a:solidFill>
                <a:latin typeface="Tahoma"/>
                <a:cs typeface="Tahoma"/>
              </a:rPr>
              <a:t>lisan,</a:t>
            </a:r>
            <a:r>
              <a:rPr sz="1850" spc="70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1850" spc="65" dirty="0">
                <a:solidFill>
                  <a:srgbClr val="111827"/>
                </a:solidFill>
                <a:latin typeface="Tahoma"/>
                <a:cs typeface="Tahoma"/>
              </a:rPr>
              <a:t>tes</a:t>
            </a:r>
            <a:r>
              <a:rPr sz="1850" spc="7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1850" dirty="0">
                <a:solidFill>
                  <a:srgbClr val="111827"/>
                </a:solidFill>
                <a:latin typeface="Tahoma"/>
                <a:cs typeface="Tahoma"/>
              </a:rPr>
              <a:t>tertulis,</a:t>
            </a:r>
            <a:r>
              <a:rPr sz="1850" spc="70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1850" spc="-10" dirty="0">
                <a:solidFill>
                  <a:srgbClr val="111827"/>
                </a:solidFill>
                <a:latin typeface="Tahoma"/>
                <a:cs typeface="Tahoma"/>
              </a:rPr>
              <a:t>laporan, </a:t>
            </a:r>
            <a:r>
              <a:rPr sz="1850" spc="50" dirty="0">
                <a:solidFill>
                  <a:srgbClr val="111827"/>
                </a:solidFill>
                <a:latin typeface="Tahoma"/>
                <a:cs typeface="Tahoma"/>
              </a:rPr>
              <a:t>penilaian</a:t>
            </a:r>
            <a:r>
              <a:rPr sz="1850" spc="9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1850" spc="50" dirty="0">
                <a:solidFill>
                  <a:srgbClr val="111827"/>
                </a:solidFill>
                <a:latin typeface="Tahoma"/>
                <a:cs typeface="Tahoma"/>
              </a:rPr>
              <a:t>proyek,</a:t>
            </a:r>
            <a:r>
              <a:rPr sz="1850" spc="9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1850" spc="10" dirty="0">
                <a:solidFill>
                  <a:srgbClr val="111827"/>
                </a:solidFill>
                <a:latin typeface="Tahoma"/>
                <a:cs typeface="Tahoma"/>
              </a:rPr>
              <a:t>portofolio,</a:t>
            </a:r>
            <a:r>
              <a:rPr sz="1850" spc="95" dirty="0">
                <a:solidFill>
                  <a:srgbClr val="111827"/>
                </a:solidFill>
                <a:latin typeface="Tahoma"/>
                <a:cs typeface="Tahoma"/>
              </a:rPr>
              <a:t> </a:t>
            </a:r>
            <a:r>
              <a:rPr sz="1850" spc="40" dirty="0">
                <a:solidFill>
                  <a:srgbClr val="111827"/>
                </a:solidFill>
                <a:latin typeface="Tahoma"/>
                <a:cs typeface="Tahoma"/>
              </a:rPr>
              <a:t>dan </a:t>
            </a:r>
            <a:r>
              <a:rPr sz="1850" spc="-10" dirty="0">
                <a:solidFill>
                  <a:srgbClr val="111827"/>
                </a:solidFill>
                <a:latin typeface="Tahoma"/>
                <a:cs typeface="Tahoma"/>
              </a:rPr>
              <a:t>lainnya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45" dirty="0">
                <a:latin typeface="Tahoma"/>
                <a:cs typeface="Tahoma"/>
              </a:rPr>
              <a:t>21</a:t>
            </a:fld>
            <a:endParaRPr b="1" spc="45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6500" y="4132679"/>
            <a:ext cx="947419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b="1" spc="-25" dirty="0">
                <a:solidFill>
                  <a:srgbClr val="7DD3FC"/>
                </a:solidFill>
                <a:latin typeface="Tahoma"/>
                <a:cs typeface="Tahoma"/>
              </a:rPr>
              <a:t>05</a:t>
            </a:r>
            <a:endParaRPr sz="5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6500" y="5061104"/>
            <a:ext cx="470852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-155" dirty="0">
                <a:solidFill>
                  <a:srgbClr val="FFFFFF"/>
                </a:solidFill>
              </a:rPr>
              <a:t>Penutup</a:t>
            </a:r>
            <a:endParaRPr sz="9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90279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6500" y="806900"/>
            <a:ext cx="10745470" cy="176085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7100" spc="-250" dirty="0"/>
              <a:t>Pembelajaran</a:t>
            </a:r>
            <a:r>
              <a:rPr sz="7100" spc="-215" dirty="0"/>
              <a:t> </a:t>
            </a:r>
            <a:r>
              <a:rPr sz="7100" spc="-110" dirty="0"/>
              <a:t>Mendalam</a:t>
            </a:r>
            <a:endParaRPr sz="7100"/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3700" b="0" spc="-100" dirty="0">
                <a:latin typeface="Verdana"/>
                <a:cs typeface="Verdana"/>
              </a:rPr>
              <a:t>Menuju</a:t>
            </a:r>
            <a:r>
              <a:rPr sz="3700" b="0" spc="-285" dirty="0">
                <a:latin typeface="Verdana"/>
                <a:cs typeface="Verdana"/>
              </a:rPr>
              <a:t> </a:t>
            </a:r>
            <a:r>
              <a:rPr sz="3700" b="0" spc="-70" dirty="0">
                <a:latin typeface="Verdana"/>
                <a:cs typeface="Verdana"/>
              </a:rPr>
              <a:t>Pendidikan</a:t>
            </a:r>
            <a:r>
              <a:rPr sz="3700" b="0" spc="-280" dirty="0">
                <a:latin typeface="Verdana"/>
                <a:cs typeface="Verdana"/>
              </a:rPr>
              <a:t> </a:t>
            </a:r>
            <a:r>
              <a:rPr sz="3700" b="0" spc="-160" dirty="0">
                <a:latin typeface="Verdana"/>
                <a:cs typeface="Verdana"/>
              </a:rPr>
              <a:t>Bermutu</a:t>
            </a:r>
            <a:r>
              <a:rPr sz="3700" b="0" spc="-280" dirty="0">
                <a:latin typeface="Verdana"/>
                <a:cs typeface="Verdana"/>
              </a:rPr>
              <a:t> </a:t>
            </a:r>
            <a:r>
              <a:rPr sz="3700" b="0" spc="-160" dirty="0">
                <a:latin typeface="Verdana"/>
                <a:cs typeface="Verdana"/>
              </a:rPr>
              <a:t>untuk</a:t>
            </a:r>
            <a:r>
              <a:rPr sz="3700" b="0" spc="-280" dirty="0">
                <a:latin typeface="Verdana"/>
                <a:cs typeface="Verdana"/>
              </a:rPr>
              <a:t> </a:t>
            </a:r>
            <a:r>
              <a:rPr sz="3700" b="0" spc="-10" dirty="0">
                <a:latin typeface="Verdana"/>
                <a:cs typeface="Verdana"/>
              </a:rPr>
              <a:t>Semua</a:t>
            </a:r>
            <a:endParaRPr sz="37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9201" y="3228975"/>
            <a:ext cx="15850235" cy="5464175"/>
            <a:chOff x="1219201" y="3228975"/>
            <a:chExt cx="15850235" cy="54641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1" y="3228975"/>
              <a:ext cx="15849613" cy="10476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0405" y="3280172"/>
              <a:ext cx="307181" cy="3071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1" y="4505325"/>
              <a:ext cx="15849613" cy="10476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0405" y="4556522"/>
              <a:ext cx="307181" cy="30714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1" y="5781675"/>
              <a:ext cx="15849613" cy="10476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0405" y="5832872"/>
              <a:ext cx="307181" cy="30714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1" y="7058025"/>
              <a:ext cx="15849613" cy="10476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0405" y="7109222"/>
              <a:ext cx="307181" cy="30714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0405" y="8385572"/>
              <a:ext cx="307181" cy="30714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692276" y="3168522"/>
            <a:ext cx="15293340" cy="5918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8285">
              <a:lnSpc>
                <a:spcPct val="110000"/>
              </a:lnSpc>
              <a:spcBef>
                <a:spcPts val="100"/>
              </a:spcBef>
            </a:pPr>
            <a:r>
              <a:rPr sz="2350" b="1" spc="-50" dirty="0">
                <a:solidFill>
                  <a:srgbClr val="0F172A"/>
                </a:solidFill>
                <a:latin typeface="Tahoma"/>
                <a:cs typeface="Tahoma"/>
              </a:rPr>
              <a:t>Memuliakan</a:t>
            </a:r>
            <a:r>
              <a:rPr sz="2350" b="1" spc="-1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b="1" spc="-45" dirty="0">
                <a:solidFill>
                  <a:srgbClr val="0F172A"/>
                </a:solidFill>
                <a:latin typeface="Tahoma"/>
                <a:cs typeface="Tahoma"/>
              </a:rPr>
              <a:t>Setiap</a:t>
            </a:r>
            <a:r>
              <a:rPr sz="2350" b="1" spc="-1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b="1" spc="-65" dirty="0">
                <a:solidFill>
                  <a:srgbClr val="0F172A"/>
                </a:solidFill>
                <a:latin typeface="Tahoma"/>
                <a:cs typeface="Tahoma"/>
              </a:rPr>
              <a:t>Individu.</a:t>
            </a:r>
            <a:r>
              <a:rPr sz="2350" b="1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95" dirty="0">
                <a:solidFill>
                  <a:srgbClr val="0F172A"/>
                </a:solidFill>
                <a:latin typeface="Tahoma"/>
                <a:cs typeface="Tahoma"/>
              </a:rPr>
              <a:t>Menghargai</a:t>
            </a:r>
            <a:r>
              <a:rPr sz="235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60" dirty="0">
                <a:solidFill>
                  <a:srgbClr val="0F172A"/>
                </a:solidFill>
                <a:latin typeface="Tahoma"/>
                <a:cs typeface="Tahoma"/>
              </a:rPr>
              <a:t>keunikan,</a:t>
            </a:r>
            <a:r>
              <a:rPr sz="235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70" dirty="0">
                <a:solidFill>
                  <a:srgbClr val="0F172A"/>
                </a:solidFill>
                <a:latin typeface="Tahoma"/>
                <a:cs typeface="Tahoma"/>
              </a:rPr>
              <a:t>potensi,</a:t>
            </a:r>
            <a:r>
              <a:rPr sz="235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8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35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80" dirty="0">
                <a:solidFill>
                  <a:srgbClr val="0F172A"/>
                </a:solidFill>
                <a:latin typeface="Tahoma"/>
                <a:cs typeface="Tahoma"/>
              </a:rPr>
              <a:t>pengalaman</a:t>
            </a:r>
            <a:r>
              <a:rPr sz="2350" spc="-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45" dirty="0">
                <a:solidFill>
                  <a:srgbClr val="0F172A"/>
                </a:solidFill>
                <a:latin typeface="Tahoma"/>
                <a:cs typeface="Tahoma"/>
              </a:rPr>
              <a:t>belajar</a:t>
            </a:r>
            <a:r>
              <a:rPr sz="235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9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235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80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235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85" dirty="0">
                <a:solidFill>
                  <a:srgbClr val="0F172A"/>
                </a:solidFill>
                <a:latin typeface="Tahoma"/>
                <a:cs typeface="Tahoma"/>
              </a:rPr>
              <a:t>dengan menciptakan</a:t>
            </a:r>
            <a:r>
              <a:rPr sz="235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70" dirty="0">
                <a:solidFill>
                  <a:srgbClr val="0F172A"/>
                </a:solidFill>
                <a:latin typeface="Tahoma"/>
                <a:cs typeface="Tahoma"/>
              </a:rPr>
              <a:t>lingkungan</a:t>
            </a:r>
            <a:r>
              <a:rPr sz="235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9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235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75" dirty="0">
                <a:solidFill>
                  <a:srgbClr val="0F172A"/>
                </a:solidFill>
                <a:latin typeface="Tahoma"/>
                <a:cs typeface="Tahoma"/>
              </a:rPr>
              <a:t>inklusif</a:t>
            </a:r>
            <a:r>
              <a:rPr sz="235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8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35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90" dirty="0">
                <a:solidFill>
                  <a:srgbClr val="0F172A"/>
                </a:solidFill>
                <a:latin typeface="Tahoma"/>
                <a:cs typeface="Tahoma"/>
              </a:rPr>
              <a:t>mendukung</a:t>
            </a:r>
            <a:r>
              <a:rPr sz="235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50" dirty="0">
                <a:solidFill>
                  <a:srgbClr val="0F172A"/>
                </a:solidFill>
                <a:latin typeface="Tahoma"/>
                <a:cs typeface="Tahoma"/>
              </a:rPr>
              <a:t>pertumbuhan.</a:t>
            </a:r>
            <a:endParaRPr sz="23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2350">
              <a:latin typeface="Tahoma"/>
              <a:cs typeface="Tahoma"/>
            </a:endParaRPr>
          </a:p>
          <a:p>
            <a:pPr marL="12700" marR="51435">
              <a:lnSpc>
                <a:spcPct val="110000"/>
              </a:lnSpc>
              <a:spcBef>
                <a:spcPts val="5"/>
              </a:spcBef>
            </a:pPr>
            <a:r>
              <a:rPr sz="2350" b="1" spc="-40" dirty="0">
                <a:solidFill>
                  <a:srgbClr val="0F172A"/>
                </a:solidFill>
                <a:latin typeface="Tahoma"/>
                <a:cs typeface="Tahoma"/>
              </a:rPr>
              <a:t>Transformasi</a:t>
            </a:r>
            <a:r>
              <a:rPr sz="2350" b="1" spc="-1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b="1" spc="-55" dirty="0">
                <a:solidFill>
                  <a:srgbClr val="0F172A"/>
                </a:solidFill>
                <a:latin typeface="Tahoma"/>
                <a:cs typeface="Tahoma"/>
              </a:rPr>
              <a:t>Pembelajaran.</a:t>
            </a:r>
            <a:r>
              <a:rPr sz="2350" b="1" spc="-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95" dirty="0">
                <a:solidFill>
                  <a:srgbClr val="0F172A"/>
                </a:solidFill>
                <a:latin typeface="Tahoma"/>
                <a:cs typeface="Tahoma"/>
              </a:rPr>
              <a:t>Mewujudkan</a:t>
            </a:r>
            <a:r>
              <a:rPr sz="2350" spc="-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85" dirty="0">
                <a:solidFill>
                  <a:srgbClr val="0F172A"/>
                </a:solidFill>
                <a:latin typeface="Tahoma"/>
                <a:cs typeface="Tahoma"/>
              </a:rPr>
              <a:t>pendidikan</a:t>
            </a:r>
            <a:r>
              <a:rPr sz="2350" spc="-8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9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235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80" dirty="0">
                <a:solidFill>
                  <a:srgbClr val="0F172A"/>
                </a:solidFill>
                <a:latin typeface="Tahoma"/>
                <a:cs typeface="Tahoma"/>
              </a:rPr>
              <a:t>berkesadaran,</a:t>
            </a:r>
            <a:r>
              <a:rPr sz="2350" spc="-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75" dirty="0">
                <a:solidFill>
                  <a:srgbClr val="0F172A"/>
                </a:solidFill>
                <a:latin typeface="Tahoma"/>
                <a:cs typeface="Tahoma"/>
              </a:rPr>
              <a:t>bermakna,</a:t>
            </a:r>
            <a:r>
              <a:rPr sz="2350" spc="-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8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350" spc="-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70" dirty="0">
                <a:solidFill>
                  <a:srgbClr val="0F172A"/>
                </a:solidFill>
                <a:latin typeface="Tahoma"/>
                <a:cs typeface="Tahoma"/>
              </a:rPr>
              <a:t>menggembirakan </a:t>
            </a:r>
            <a:r>
              <a:rPr sz="2350" spc="55" dirty="0">
                <a:solidFill>
                  <a:srgbClr val="0F172A"/>
                </a:solidFill>
                <a:latin typeface="Tahoma"/>
                <a:cs typeface="Tahoma"/>
              </a:rPr>
              <a:t>untuk</a:t>
            </a:r>
            <a:r>
              <a:rPr sz="235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65" dirty="0">
                <a:solidFill>
                  <a:srgbClr val="0F172A"/>
                </a:solidFill>
                <a:latin typeface="Tahoma"/>
                <a:cs typeface="Tahoma"/>
              </a:rPr>
              <a:t>meningkatkan</a:t>
            </a:r>
            <a:r>
              <a:rPr sz="235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85" dirty="0">
                <a:solidFill>
                  <a:srgbClr val="0F172A"/>
                </a:solidFill>
                <a:latin typeface="Tahoma"/>
                <a:cs typeface="Tahoma"/>
              </a:rPr>
              <a:t>kompetensi</a:t>
            </a:r>
            <a:r>
              <a:rPr sz="235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9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235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80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235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120" dirty="0">
                <a:solidFill>
                  <a:srgbClr val="0F172A"/>
                </a:solidFill>
                <a:latin typeface="Tahoma"/>
                <a:cs typeface="Tahoma"/>
              </a:rPr>
              <a:t>secara</a:t>
            </a:r>
            <a:r>
              <a:rPr sz="235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-10" dirty="0">
                <a:solidFill>
                  <a:srgbClr val="0F172A"/>
                </a:solidFill>
                <a:latin typeface="Tahoma"/>
                <a:cs typeface="Tahoma"/>
              </a:rPr>
              <a:t>optimal.</a:t>
            </a:r>
            <a:endParaRPr sz="23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2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350" b="1" spc="-50" dirty="0">
                <a:solidFill>
                  <a:srgbClr val="0F172A"/>
                </a:solidFill>
                <a:latin typeface="Tahoma"/>
                <a:cs typeface="Tahoma"/>
              </a:rPr>
              <a:t>Pendekatan</a:t>
            </a:r>
            <a:r>
              <a:rPr sz="2350" b="1" spc="-1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b="1" spc="-35" dirty="0">
                <a:solidFill>
                  <a:srgbClr val="0F172A"/>
                </a:solidFill>
                <a:latin typeface="Tahoma"/>
                <a:cs typeface="Tahoma"/>
              </a:rPr>
              <a:t>Holistik.</a:t>
            </a:r>
            <a:r>
              <a:rPr sz="2350" b="1" spc="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105" dirty="0">
                <a:solidFill>
                  <a:srgbClr val="0F172A"/>
                </a:solidFill>
                <a:latin typeface="Tahoma"/>
                <a:cs typeface="Tahoma"/>
              </a:rPr>
              <a:t>Mengembangkan</a:t>
            </a:r>
            <a:r>
              <a:rPr sz="235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9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235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80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235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120" dirty="0">
                <a:solidFill>
                  <a:srgbClr val="0F172A"/>
                </a:solidFill>
                <a:latin typeface="Tahoma"/>
                <a:cs typeface="Tahoma"/>
              </a:rPr>
              <a:t>secara</a:t>
            </a:r>
            <a:r>
              <a:rPr sz="235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dirty="0">
                <a:solidFill>
                  <a:srgbClr val="0F172A"/>
                </a:solidFill>
                <a:latin typeface="Tahoma"/>
                <a:cs typeface="Tahoma"/>
              </a:rPr>
              <a:t>utuh</a:t>
            </a:r>
            <a:r>
              <a:rPr sz="235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55" dirty="0">
                <a:solidFill>
                  <a:srgbClr val="0F172A"/>
                </a:solidFill>
                <a:latin typeface="Tahoma"/>
                <a:cs typeface="Tahoma"/>
              </a:rPr>
              <a:t>melalui</a:t>
            </a:r>
            <a:r>
              <a:rPr sz="23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b="1" spc="-55" dirty="0">
                <a:solidFill>
                  <a:srgbClr val="0F172A"/>
                </a:solidFill>
                <a:latin typeface="Tahoma"/>
                <a:cs typeface="Tahoma"/>
              </a:rPr>
              <a:t>olah</a:t>
            </a:r>
            <a:r>
              <a:rPr sz="2350" b="1" spc="-114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b="1" spc="-75" dirty="0">
                <a:solidFill>
                  <a:srgbClr val="0F172A"/>
                </a:solidFill>
                <a:latin typeface="Tahoma"/>
                <a:cs typeface="Tahoma"/>
              </a:rPr>
              <a:t>pikir,</a:t>
            </a:r>
            <a:r>
              <a:rPr sz="2350" b="1" spc="-19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b="1" spc="-55" dirty="0">
                <a:solidFill>
                  <a:srgbClr val="0F172A"/>
                </a:solidFill>
                <a:latin typeface="Tahoma"/>
                <a:cs typeface="Tahoma"/>
              </a:rPr>
              <a:t>olah</a:t>
            </a:r>
            <a:r>
              <a:rPr sz="2350" b="1" spc="-1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b="1" spc="-65" dirty="0">
                <a:solidFill>
                  <a:srgbClr val="0F172A"/>
                </a:solidFill>
                <a:latin typeface="Tahoma"/>
                <a:cs typeface="Tahoma"/>
              </a:rPr>
              <a:t>hati,</a:t>
            </a:r>
            <a:r>
              <a:rPr sz="2350" b="1" spc="-19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b="1" spc="-55" dirty="0">
                <a:solidFill>
                  <a:srgbClr val="0F172A"/>
                </a:solidFill>
                <a:latin typeface="Tahoma"/>
                <a:cs typeface="Tahoma"/>
              </a:rPr>
              <a:t>olah</a:t>
            </a:r>
            <a:r>
              <a:rPr sz="2350" b="1" spc="-114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b="1" spc="-20" dirty="0">
                <a:solidFill>
                  <a:srgbClr val="0F172A"/>
                </a:solidFill>
                <a:latin typeface="Tahoma"/>
                <a:cs typeface="Tahoma"/>
              </a:rPr>
              <a:t>rasa,</a:t>
            </a:r>
            <a:r>
              <a:rPr sz="2350" b="1" spc="-1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5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endParaRPr sz="2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350" b="1" spc="-55" dirty="0">
                <a:solidFill>
                  <a:srgbClr val="0F172A"/>
                </a:solidFill>
                <a:latin typeface="Tahoma"/>
                <a:cs typeface="Tahoma"/>
              </a:rPr>
              <a:t>olah</a:t>
            </a:r>
            <a:r>
              <a:rPr sz="2350" b="1" spc="-1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b="1" spc="-40" dirty="0">
                <a:solidFill>
                  <a:srgbClr val="0F172A"/>
                </a:solidFill>
                <a:latin typeface="Tahoma"/>
                <a:cs typeface="Tahoma"/>
              </a:rPr>
              <a:t>raga</a:t>
            </a:r>
            <a:r>
              <a:rPr sz="2350" b="1" spc="-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75" dirty="0">
                <a:solidFill>
                  <a:srgbClr val="0F172A"/>
                </a:solidFill>
                <a:latin typeface="Tahoma"/>
                <a:cs typeface="Tahoma"/>
              </a:rPr>
              <a:t>agar</a:t>
            </a:r>
            <a:r>
              <a:rPr sz="2350" spc="-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95" dirty="0">
                <a:solidFill>
                  <a:srgbClr val="0F172A"/>
                </a:solidFill>
                <a:latin typeface="Tahoma"/>
                <a:cs typeface="Tahoma"/>
              </a:rPr>
              <a:t>siap</a:t>
            </a:r>
            <a:r>
              <a:rPr sz="235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80" dirty="0">
                <a:solidFill>
                  <a:srgbClr val="0F172A"/>
                </a:solidFill>
                <a:latin typeface="Tahoma"/>
                <a:cs typeface="Tahoma"/>
              </a:rPr>
              <a:t>menghadapi</a:t>
            </a:r>
            <a:r>
              <a:rPr sz="235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55" dirty="0">
                <a:solidFill>
                  <a:srgbClr val="0F172A"/>
                </a:solidFill>
                <a:latin typeface="Tahoma"/>
                <a:cs typeface="Tahoma"/>
              </a:rPr>
              <a:t>tantangan</a:t>
            </a:r>
            <a:r>
              <a:rPr sz="2350" spc="-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55" dirty="0">
                <a:solidFill>
                  <a:srgbClr val="0F172A"/>
                </a:solidFill>
                <a:latin typeface="Tahoma"/>
                <a:cs typeface="Tahoma"/>
              </a:rPr>
              <a:t>kehidupan.</a:t>
            </a:r>
            <a:endParaRPr sz="23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2350">
              <a:latin typeface="Tahoma"/>
              <a:cs typeface="Tahoma"/>
            </a:endParaRPr>
          </a:p>
          <a:p>
            <a:pPr marL="12700" marR="266700">
              <a:lnSpc>
                <a:spcPct val="110000"/>
              </a:lnSpc>
            </a:pPr>
            <a:r>
              <a:rPr sz="2350" b="1" spc="-40" dirty="0">
                <a:solidFill>
                  <a:srgbClr val="0F172A"/>
                </a:solidFill>
                <a:latin typeface="Tahoma"/>
                <a:cs typeface="Tahoma"/>
              </a:rPr>
              <a:t>Kolaborasi</a:t>
            </a:r>
            <a:r>
              <a:rPr sz="2350" b="1" spc="-10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b="1" spc="-40" dirty="0">
                <a:solidFill>
                  <a:srgbClr val="0F172A"/>
                </a:solidFill>
                <a:latin typeface="Tahoma"/>
                <a:cs typeface="Tahoma"/>
              </a:rPr>
              <a:t>Ekosistem</a:t>
            </a:r>
            <a:r>
              <a:rPr sz="2350" b="1" spc="-10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b="1" spc="-35" dirty="0">
                <a:solidFill>
                  <a:srgbClr val="0F172A"/>
                </a:solidFill>
                <a:latin typeface="Tahoma"/>
                <a:cs typeface="Tahoma"/>
              </a:rPr>
              <a:t>Pendidikan.</a:t>
            </a:r>
            <a:r>
              <a:rPr sz="2350" b="1" spc="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80" dirty="0">
                <a:solidFill>
                  <a:srgbClr val="0F172A"/>
                </a:solidFill>
                <a:latin typeface="Tahoma"/>
                <a:cs typeface="Tahoma"/>
              </a:rPr>
              <a:t>Keberhasilan</a:t>
            </a:r>
            <a:r>
              <a:rPr sz="235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65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235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75" dirty="0">
                <a:solidFill>
                  <a:srgbClr val="0F172A"/>
                </a:solidFill>
                <a:latin typeface="Tahoma"/>
                <a:cs typeface="Tahoma"/>
              </a:rPr>
              <a:t>mendalam</a:t>
            </a:r>
            <a:r>
              <a:rPr sz="235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75" dirty="0">
                <a:solidFill>
                  <a:srgbClr val="0F172A"/>
                </a:solidFill>
                <a:latin typeface="Tahoma"/>
                <a:cs typeface="Tahoma"/>
              </a:rPr>
              <a:t>memerlukan</a:t>
            </a:r>
            <a:r>
              <a:rPr sz="235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75" dirty="0">
                <a:solidFill>
                  <a:srgbClr val="0F172A"/>
                </a:solidFill>
                <a:latin typeface="Tahoma"/>
                <a:cs typeface="Tahoma"/>
              </a:rPr>
              <a:t>sinergi</a:t>
            </a:r>
            <a:r>
              <a:rPr sz="235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dirty="0">
                <a:solidFill>
                  <a:srgbClr val="0F172A"/>
                </a:solidFill>
                <a:latin typeface="Tahoma"/>
                <a:cs typeface="Tahoma"/>
              </a:rPr>
              <a:t>antara</a:t>
            </a:r>
            <a:r>
              <a:rPr sz="235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-10" dirty="0">
                <a:solidFill>
                  <a:srgbClr val="0F172A"/>
                </a:solidFill>
                <a:latin typeface="Tahoma"/>
                <a:cs typeface="Tahoma"/>
              </a:rPr>
              <a:t>guru, </a:t>
            </a:r>
            <a:r>
              <a:rPr sz="2350" spc="9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235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60" dirty="0">
                <a:solidFill>
                  <a:srgbClr val="0F172A"/>
                </a:solidFill>
                <a:latin typeface="Tahoma"/>
                <a:cs typeface="Tahoma"/>
              </a:rPr>
              <a:t>didik,</a:t>
            </a:r>
            <a:r>
              <a:rPr sz="235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75" dirty="0">
                <a:solidFill>
                  <a:srgbClr val="0F172A"/>
                </a:solidFill>
                <a:latin typeface="Tahoma"/>
                <a:cs typeface="Tahoma"/>
              </a:rPr>
              <a:t>orang</a:t>
            </a:r>
            <a:r>
              <a:rPr sz="235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dirty="0">
                <a:solidFill>
                  <a:srgbClr val="0F172A"/>
                </a:solidFill>
                <a:latin typeface="Tahoma"/>
                <a:cs typeface="Tahoma"/>
              </a:rPr>
              <a:t>tua,</a:t>
            </a:r>
            <a:r>
              <a:rPr sz="2350" spc="-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65" dirty="0">
                <a:solidFill>
                  <a:srgbClr val="0F172A"/>
                </a:solidFill>
                <a:latin typeface="Tahoma"/>
                <a:cs typeface="Tahoma"/>
              </a:rPr>
              <a:t>masyarakat,</a:t>
            </a:r>
            <a:r>
              <a:rPr sz="235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8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35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dirty="0">
                <a:solidFill>
                  <a:srgbClr val="0F172A"/>
                </a:solidFill>
                <a:latin typeface="Tahoma"/>
                <a:cs typeface="Tahoma"/>
              </a:rPr>
              <a:t>mitra</a:t>
            </a:r>
            <a:r>
              <a:rPr sz="235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60" dirty="0">
                <a:solidFill>
                  <a:srgbClr val="0F172A"/>
                </a:solidFill>
                <a:latin typeface="Tahoma"/>
                <a:cs typeface="Tahoma"/>
              </a:rPr>
              <a:t>pendidikan.</a:t>
            </a:r>
            <a:endParaRPr sz="23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2350">
              <a:latin typeface="Tahoma"/>
              <a:cs typeface="Tahoma"/>
            </a:endParaRPr>
          </a:p>
          <a:p>
            <a:pPr marL="12700" marR="886460">
              <a:lnSpc>
                <a:spcPct val="110000"/>
              </a:lnSpc>
            </a:pPr>
            <a:r>
              <a:rPr sz="2350" b="1" spc="-50" dirty="0">
                <a:solidFill>
                  <a:srgbClr val="0F172A"/>
                </a:solidFill>
                <a:latin typeface="Tahoma"/>
                <a:cs typeface="Tahoma"/>
              </a:rPr>
              <a:t>Pendidikan</a:t>
            </a:r>
            <a:r>
              <a:rPr sz="2350" b="1" spc="-1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b="1" dirty="0">
                <a:solidFill>
                  <a:srgbClr val="0F172A"/>
                </a:solidFill>
                <a:latin typeface="Tahoma"/>
                <a:cs typeface="Tahoma"/>
              </a:rPr>
              <a:t>Masa</a:t>
            </a:r>
            <a:r>
              <a:rPr sz="2350" b="1" spc="-1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b="1" dirty="0">
                <a:solidFill>
                  <a:srgbClr val="0F172A"/>
                </a:solidFill>
                <a:latin typeface="Tahoma"/>
                <a:cs typeface="Tahoma"/>
              </a:rPr>
              <a:t>Depan.</a:t>
            </a:r>
            <a:r>
              <a:rPr sz="2350" b="1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80" dirty="0">
                <a:solidFill>
                  <a:srgbClr val="0F172A"/>
                </a:solidFill>
                <a:latin typeface="Tahoma"/>
                <a:cs typeface="Tahoma"/>
              </a:rPr>
              <a:t>Memanfaatkan</a:t>
            </a:r>
            <a:r>
              <a:rPr sz="2350" spc="-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75" dirty="0">
                <a:solidFill>
                  <a:srgbClr val="0F172A"/>
                </a:solidFill>
                <a:latin typeface="Tahoma"/>
                <a:cs typeface="Tahoma"/>
              </a:rPr>
              <a:t>teknologi</a:t>
            </a:r>
            <a:r>
              <a:rPr sz="235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55" dirty="0">
                <a:solidFill>
                  <a:srgbClr val="0F172A"/>
                </a:solidFill>
                <a:latin typeface="Tahoma"/>
                <a:cs typeface="Tahoma"/>
              </a:rPr>
              <a:t>digital</a:t>
            </a:r>
            <a:r>
              <a:rPr sz="235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55" dirty="0">
                <a:solidFill>
                  <a:srgbClr val="0F172A"/>
                </a:solidFill>
                <a:latin typeface="Tahoma"/>
                <a:cs typeface="Tahoma"/>
              </a:rPr>
              <a:t>untuk</a:t>
            </a:r>
            <a:r>
              <a:rPr sz="235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85" dirty="0">
                <a:solidFill>
                  <a:srgbClr val="0F172A"/>
                </a:solidFill>
                <a:latin typeface="Tahoma"/>
                <a:cs typeface="Tahoma"/>
              </a:rPr>
              <a:t>menciptakan</a:t>
            </a:r>
            <a:r>
              <a:rPr sz="2350" spc="-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65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235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9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235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60" dirty="0">
                <a:solidFill>
                  <a:srgbClr val="0F172A"/>
                </a:solidFill>
                <a:latin typeface="Tahoma"/>
                <a:cs typeface="Tahoma"/>
              </a:rPr>
              <a:t>lebih </a:t>
            </a:r>
            <a:r>
              <a:rPr sz="2350" spc="45" dirty="0">
                <a:solidFill>
                  <a:srgbClr val="0F172A"/>
                </a:solidFill>
                <a:latin typeface="Tahoma"/>
                <a:cs typeface="Tahoma"/>
              </a:rPr>
              <a:t>interaktif</a:t>
            </a:r>
            <a:r>
              <a:rPr sz="235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8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35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75" dirty="0">
                <a:solidFill>
                  <a:srgbClr val="0F172A"/>
                </a:solidFill>
                <a:latin typeface="Tahoma"/>
                <a:cs typeface="Tahoma"/>
              </a:rPr>
              <a:t>fleksibel,</a:t>
            </a:r>
            <a:r>
              <a:rPr sz="235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80" dirty="0">
                <a:solidFill>
                  <a:srgbClr val="0F172A"/>
                </a:solidFill>
                <a:latin typeface="Tahoma"/>
                <a:cs typeface="Tahoma"/>
              </a:rPr>
              <a:t>serta</a:t>
            </a:r>
            <a:r>
              <a:rPr sz="235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80" dirty="0">
                <a:solidFill>
                  <a:srgbClr val="0F172A"/>
                </a:solidFill>
                <a:latin typeface="Tahoma"/>
                <a:cs typeface="Tahoma"/>
              </a:rPr>
              <a:t>menyiapkan</a:t>
            </a:r>
            <a:r>
              <a:rPr sz="235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90" dirty="0">
                <a:solidFill>
                  <a:srgbClr val="0F172A"/>
                </a:solidFill>
                <a:latin typeface="Tahoma"/>
                <a:cs typeface="Tahoma"/>
              </a:rPr>
              <a:t>generasi</a:t>
            </a:r>
            <a:r>
              <a:rPr sz="235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75" dirty="0">
                <a:solidFill>
                  <a:srgbClr val="0F172A"/>
                </a:solidFill>
                <a:latin typeface="Tahoma"/>
                <a:cs typeface="Tahoma"/>
              </a:rPr>
              <a:t>unggul</a:t>
            </a:r>
            <a:r>
              <a:rPr sz="235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9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235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350" spc="40" dirty="0">
                <a:solidFill>
                  <a:srgbClr val="0F172A"/>
                </a:solidFill>
                <a:latin typeface="Tahoma"/>
                <a:cs typeface="Tahoma"/>
              </a:rPr>
              <a:t>berkarakter.</a:t>
            </a:r>
            <a:endParaRPr sz="235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25" dirty="0">
                <a:latin typeface="Tahoma"/>
                <a:cs typeface="Tahoma"/>
              </a:rPr>
              <a:t>23</a:t>
            </a:fld>
            <a:endParaRPr b="1" spc="25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25" dirty="0">
                <a:latin typeface="Tahoma"/>
                <a:cs typeface="Tahoma"/>
              </a:rPr>
              <a:t>24</a:t>
            </a:fld>
            <a:endParaRPr b="1" spc="25" dirty="0">
              <a:latin typeface="Tahoma"/>
              <a:cs typeface="Tahoma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solidFill>
                  <a:srgbClr val="0DA5E9"/>
                </a:solidFill>
              </a:rPr>
              <a:t>Tim</a:t>
            </a:r>
            <a:r>
              <a:rPr spc="-150" dirty="0">
                <a:solidFill>
                  <a:srgbClr val="0DA5E9"/>
                </a:solidFill>
              </a:rPr>
              <a:t> </a:t>
            </a:r>
            <a:r>
              <a:rPr spc="-110" dirty="0"/>
              <a:t>Pengembangan</a:t>
            </a:r>
            <a:r>
              <a:rPr spc="-160" dirty="0"/>
              <a:t> </a:t>
            </a:r>
            <a:r>
              <a:rPr spc="-165" dirty="0"/>
              <a:t>Pembelajaran</a:t>
            </a:r>
            <a:r>
              <a:rPr spc="-160" dirty="0"/>
              <a:t> </a:t>
            </a:r>
            <a:r>
              <a:rPr spc="-95" dirty="0"/>
              <a:t>Mendalam</a:t>
            </a:r>
            <a:r>
              <a:rPr spc="-160" dirty="0"/>
              <a:t> </a:t>
            </a:r>
            <a:r>
              <a:rPr spc="-10" dirty="0"/>
              <a:t>(TPPM)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 indent="-440055">
              <a:lnSpc>
                <a:spcPct val="100000"/>
              </a:lnSpc>
              <a:spcBef>
                <a:spcPts val="100"/>
              </a:spcBef>
              <a:buFont typeface="Arial MT"/>
              <a:buAutoNum type="arabicPeriod"/>
              <a:tabLst>
                <a:tab pos="452755" algn="l"/>
              </a:tabLst>
            </a:pPr>
            <a:r>
              <a:rPr spc="-45" dirty="0"/>
              <a:t>Prof.</a:t>
            </a:r>
            <a:r>
              <a:rPr spc="-110" dirty="0"/>
              <a:t> </a:t>
            </a:r>
            <a:r>
              <a:rPr spc="-125" dirty="0"/>
              <a:t>(Em)</a:t>
            </a:r>
            <a:r>
              <a:rPr spc="-35" dirty="0"/>
              <a:t> </a:t>
            </a:r>
            <a:r>
              <a:rPr spc="-30" dirty="0"/>
              <a:t>Suyanto,</a:t>
            </a:r>
            <a:r>
              <a:rPr spc="-105" dirty="0"/>
              <a:t> </a:t>
            </a:r>
            <a:r>
              <a:rPr dirty="0"/>
              <a:t>M.Ed.,</a:t>
            </a:r>
            <a:r>
              <a:rPr spc="-110" dirty="0"/>
              <a:t> </a:t>
            </a:r>
            <a:r>
              <a:rPr spc="-10" dirty="0"/>
              <a:t>Ph.D.</a:t>
            </a:r>
          </a:p>
          <a:p>
            <a:pPr marL="452755">
              <a:lnSpc>
                <a:spcPct val="100000"/>
              </a:lnSpc>
            </a:pPr>
            <a:r>
              <a:rPr b="0" spc="75" dirty="0">
                <a:latin typeface="Tahoma"/>
                <a:cs typeface="Tahoma"/>
              </a:rPr>
              <a:t>Universitas</a:t>
            </a:r>
            <a:r>
              <a:rPr b="0" spc="-45" dirty="0">
                <a:latin typeface="Tahoma"/>
                <a:cs typeface="Tahoma"/>
              </a:rPr>
              <a:t> </a:t>
            </a:r>
            <a:r>
              <a:rPr b="0" spc="90" dirty="0">
                <a:latin typeface="Tahoma"/>
                <a:cs typeface="Tahoma"/>
              </a:rPr>
              <a:t>Negeri</a:t>
            </a:r>
            <a:r>
              <a:rPr b="0" spc="-45" dirty="0">
                <a:latin typeface="Tahoma"/>
                <a:cs typeface="Tahoma"/>
              </a:rPr>
              <a:t> </a:t>
            </a:r>
            <a:r>
              <a:rPr b="0" spc="60" dirty="0">
                <a:latin typeface="Tahoma"/>
                <a:cs typeface="Tahoma"/>
              </a:rPr>
              <a:t>Yogyakarta</a:t>
            </a:r>
          </a:p>
          <a:p>
            <a:pPr marL="452755" indent="-440055">
              <a:lnSpc>
                <a:spcPct val="100000"/>
              </a:lnSpc>
              <a:spcBef>
                <a:spcPts val="1200"/>
              </a:spcBef>
              <a:buFont typeface="Arial MT"/>
              <a:buAutoNum type="arabicPeriod" startAt="2"/>
              <a:tabLst>
                <a:tab pos="452755" algn="l"/>
              </a:tabLst>
            </a:pPr>
            <a:r>
              <a:rPr spc="-45" dirty="0"/>
              <a:t>Prof.</a:t>
            </a:r>
            <a:r>
              <a:rPr spc="-160" dirty="0"/>
              <a:t> </a:t>
            </a:r>
            <a:r>
              <a:rPr dirty="0"/>
              <a:t>Ali</a:t>
            </a:r>
            <a:r>
              <a:rPr spc="-95" dirty="0"/>
              <a:t> </a:t>
            </a:r>
            <a:r>
              <a:rPr spc="-35" dirty="0"/>
              <a:t>Saukah,</a:t>
            </a:r>
            <a:r>
              <a:rPr spc="-160" dirty="0"/>
              <a:t> </a:t>
            </a:r>
            <a:r>
              <a:rPr spc="55" dirty="0"/>
              <a:t>M.A.,</a:t>
            </a:r>
            <a:r>
              <a:rPr spc="-155" dirty="0"/>
              <a:t> </a:t>
            </a:r>
            <a:r>
              <a:rPr spc="-10" dirty="0"/>
              <a:t>Ph.D.</a:t>
            </a:r>
          </a:p>
          <a:p>
            <a:pPr marL="452755">
              <a:lnSpc>
                <a:spcPct val="100000"/>
              </a:lnSpc>
            </a:pPr>
            <a:r>
              <a:rPr b="0" spc="75" dirty="0">
                <a:latin typeface="Tahoma"/>
                <a:cs typeface="Tahoma"/>
              </a:rPr>
              <a:t>Universitas</a:t>
            </a:r>
            <a:r>
              <a:rPr b="0" spc="-40" dirty="0">
                <a:latin typeface="Tahoma"/>
                <a:cs typeface="Tahoma"/>
              </a:rPr>
              <a:t> </a:t>
            </a:r>
            <a:r>
              <a:rPr b="0" spc="85" dirty="0">
                <a:latin typeface="Tahoma"/>
                <a:cs typeface="Tahoma"/>
              </a:rPr>
              <a:t>Muhammadiyah</a:t>
            </a:r>
            <a:r>
              <a:rPr b="0" spc="-40" dirty="0">
                <a:latin typeface="Tahoma"/>
                <a:cs typeface="Tahoma"/>
              </a:rPr>
              <a:t> </a:t>
            </a:r>
            <a:r>
              <a:rPr b="0" spc="55" dirty="0">
                <a:latin typeface="Tahoma"/>
                <a:cs typeface="Tahoma"/>
              </a:rPr>
              <a:t>Kalimantan</a:t>
            </a:r>
            <a:r>
              <a:rPr b="0" spc="-35" dirty="0">
                <a:latin typeface="Tahoma"/>
                <a:cs typeface="Tahoma"/>
              </a:rPr>
              <a:t> </a:t>
            </a:r>
            <a:r>
              <a:rPr b="0" spc="45" dirty="0">
                <a:latin typeface="Tahoma"/>
                <a:cs typeface="Tahoma"/>
              </a:rPr>
              <a:t>Timur</a:t>
            </a:r>
          </a:p>
          <a:p>
            <a:pPr marL="452755" indent="-440055">
              <a:lnSpc>
                <a:spcPct val="100000"/>
              </a:lnSpc>
              <a:spcBef>
                <a:spcPts val="1200"/>
              </a:spcBef>
              <a:buFont typeface="Arial MT"/>
              <a:buAutoNum type="arabicPeriod" startAt="3"/>
              <a:tabLst>
                <a:tab pos="452755" algn="l"/>
              </a:tabLst>
            </a:pPr>
            <a:r>
              <a:rPr spc="-190" dirty="0"/>
              <a:t>Ir.</a:t>
            </a:r>
            <a:r>
              <a:rPr spc="-160" dirty="0"/>
              <a:t> </a:t>
            </a:r>
            <a:r>
              <a:rPr spc="-30" dirty="0"/>
              <a:t>Ananto</a:t>
            </a:r>
            <a:r>
              <a:rPr spc="-95" dirty="0"/>
              <a:t> </a:t>
            </a:r>
            <a:r>
              <a:rPr spc="-35" dirty="0"/>
              <a:t>Kusuma</a:t>
            </a:r>
            <a:r>
              <a:rPr spc="-95" dirty="0"/>
              <a:t> </a:t>
            </a:r>
            <a:r>
              <a:rPr spc="-25" dirty="0"/>
              <a:t>Seta,</a:t>
            </a:r>
            <a:r>
              <a:rPr spc="-160" dirty="0"/>
              <a:t> </a:t>
            </a:r>
            <a:r>
              <a:rPr spc="60" dirty="0"/>
              <a:t>M.Sc,</a:t>
            </a:r>
            <a:r>
              <a:rPr spc="-160" dirty="0"/>
              <a:t> </a:t>
            </a:r>
            <a:r>
              <a:rPr spc="-10" dirty="0"/>
              <a:t>Ph.D.</a:t>
            </a:r>
          </a:p>
          <a:p>
            <a:pPr marL="452755">
              <a:lnSpc>
                <a:spcPct val="100000"/>
              </a:lnSpc>
            </a:pPr>
            <a:r>
              <a:rPr b="0" spc="75" dirty="0">
                <a:latin typeface="Tahoma"/>
                <a:cs typeface="Tahoma"/>
              </a:rPr>
              <a:t>Universitas</a:t>
            </a:r>
            <a:r>
              <a:rPr b="0" spc="-55" dirty="0">
                <a:latin typeface="Tahoma"/>
                <a:cs typeface="Tahoma"/>
              </a:rPr>
              <a:t> </a:t>
            </a:r>
            <a:r>
              <a:rPr b="0" spc="90" dirty="0">
                <a:latin typeface="Tahoma"/>
                <a:cs typeface="Tahoma"/>
              </a:rPr>
              <a:t>Negeri</a:t>
            </a:r>
            <a:r>
              <a:rPr b="0" spc="-45" dirty="0">
                <a:latin typeface="Tahoma"/>
                <a:cs typeface="Tahoma"/>
              </a:rPr>
              <a:t> </a:t>
            </a:r>
            <a:r>
              <a:rPr b="0" spc="75" dirty="0">
                <a:latin typeface="Tahoma"/>
                <a:cs typeface="Tahoma"/>
              </a:rPr>
              <a:t>Jakarta</a:t>
            </a:r>
          </a:p>
          <a:p>
            <a:pPr marL="452755" indent="-440055">
              <a:lnSpc>
                <a:spcPct val="100000"/>
              </a:lnSpc>
              <a:spcBef>
                <a:spcPts val="1200"/>
              </a:spcBef>
              <a:buFont typeface="Arial MT"/>
              <a:buAutoNum type="arabicPeriod" startAt="4"/>
              <a:tabLst>
                <a:tab pos="452755" algn="l"/>
              </a:tabLst>
            </a:pPr>
            <a:r>
              <a:rPr spc="-45" dirty="0"/>
              <a:t>Prof.</a:t>
            </a:r>
            <a:r>
              <a:rPr spc="-145" dirty="0"/>
              <a:t> </a:t>
            </a:r>
            <a:r>
              <a:rPr spc="-125" dirty="0"/>
              <a:t>(Em)</a:t>
            </a:r>
            <a:r>
              <a:rPr spc="-75" dirty="0"/>
              <a:t> </a:t>
            </a:r>
            <a:r>
              <a:rPr spc="-80" dirty="0"/>
              <a:t>Dr.</a:t>
            </a:r>
            <a:r>
              <a:rPr spc="-145" dirty="0"/>
              <a:t> </a:t>
            </a:r>
            <a:r>
              <a:rPr spc="-190" dirty="0"/>
              <a:t>Ir.</a:t>
            </a:r>
            <a:r>
              <a:rPr spc="-140" dirty="0"/>
              <a:t> </a:t>
            </a:r>
            <a:r>
              <a:rPr spc="-50" dirty="0"/>
              <a:t>Bambang</a:t>
            </a:r>
            <a:r>
              <a:rPr spc="-75" dirty="0"/>
              <a:t> </a:t>
            </a:r>
            <a:r>
              <a:rPr spc="-25" dirty="0"/>
              <a:t>Soehendro,</a:t>
            </a:r>
            <a:r>
              <a:rPr spc="-145" dirty="0"/>
              <a:t> </a:t>
            </a:r>
            <a:r>
              <a:rPr spc="45" dirty="0"/>
              <a:t>M.Sc.</a:t>
            </a:r>
          </a:p>
          <a:p>
            <a:pPr marL="452755">
              <a:lnSpc>
                <a:spcPct val="100000"/>
              </a:lnSpc>
            </a:pPr>
            <a:r>
              <a:rPr b="0" spc="75" dirty="0">
                <a:latin typeface="Tahoma"/>
                <a:cs typeface="Tahoma"/>
              </a:rPr>
              <a:t>Universitas</a:t>
            </a:r>
            <a:r>
              <a:rPr b="0" spc="-40" dirty="0">
                <a:latin typeface="Tahoma"/>
                <a:cs typeface="Tahoma"/>
              </a:rPr>
              <a:t> </a:t>
            </a:r>
            <a:r>
              <a:rPr b="0" spc="55" dirty="0">
                <a:latin typeface="Tahoma"/>
                <a:cs typeface="Tahoma"/>
              </a:rPr>
              <a:t>Gadjah</a:t>
            </a:r>
            <a:r>
              <a:rPr b="0" spc="-35" dirty="0">
                <a:latin typeface="Tahoma"/>
                <a:cs typeface="Tahoma"/>
              </a:rPr>
              <a:t> </a:t>
            </a:r>
            <a:r>
              <a:rPr b="0" spc="105" dirty="0">
                <a:latin typeface="Tahoma"/>
                <a:cs typeface="Tahoma"/>
              </a:rPr>
              <a:t>Mada</a:t>
            </a:r>
          </a:p>
          <a:p>
            <a:pPr marL="452755" indent="-440055">
              <a:lnSpc>
                <a:spcPct val="100000"/>
              </a:lnSpc>
              <a:spcBef>
                <a:spcPts val="1200"/>
              </a:spcBef>
              <a:buFont typeface="Arial MT"/>
              <a:buAutoNum type="arabicPeriod" startAt="5"/>
              <a:tabLst>
                <a:tab pos="452755" algn="l"/>
              </a:tabLst>
            </a:pPr>
            <a:r>
              <a:rPr spc="-45" dirty="0"/>
              <a:t>Prof.</a:t>
            </a:r>
            <a:r>
              <a:rPr spc="-135" dirty="0"/>
              <a:t> </a:t>
            </a:r>
            <a:r>
              <a:rPr spc="-50" dirty="0"/>
              <a:t>Bambang</a:t>
            </a:r>
            <a:r>
              <a:rPr spc="-60" dirty="0"/>
              <a:t> </a:t>
            </a:r>
            <a:r>
              <a:rPr spc="-20" dirty="0"/>
              <a:t>Suryadi,</a:t>
            </a:r>
            <a:r>
              <a:rPr spc="-135" dirty="0"/>
              <a:t> </a:t>
            </a:r>
            <a:r>
              <a:rPr spc="-10" dirty="0"/>
              <a:t>Ph.D.</a:t>
            </a:r>
          </a:p>
          <a:p>
            <a:pPr marL="452755">
              <a:lnSpc>
                <a:spcPct val="100000"/>
              </a:lnSpc>
            </a:pPr>
            <a:r>
              <a:rPr b="0" spc="75" dirty="0">
                <a:latin typeface="Tahoma"/>
                <a:cs typeface="Tahoma"/>
              </a:rPr>
              <a:t>Universitas</a:t>
            </a:r>
            <a:r>
              <a:rPr b="0" spc="-3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Islam</a:t>
            </a:r>
            <a:r>
              <a:rPr b="0" spc="-25" dirty="0">
                <a:latin typeface="Tahoma"/>
                <a:cs typeface="Tahoma"/>
              </a:rPr>
              <a:t> </a:t>
            </a:r>
            <a:r>
              <a:rPr b="0" spc="90" dirty="0">
                <a:latin typeface="Tahoma"/>
                <a:cs typeface="Tahoma"/>
              </a:rPr>
              <a:t>Negeri</a:t>
            </a:r>
            <a:r>
              <a:rPr b="0" spc="-25" dirty="0">
                <a:latin typeface="Tahoma"/>
                <a:cs typeface="Tahoma"/>
              </a:rPr>
              <a:t> </a:t>
            </a:r>
            <a:r>
              <a:rPr b="0" spc="75" dirty="0">
                <a:latin typeface="Tahoma"/>
                <a:cs typeface="Tahoma"/>
              </a:rPr>
              <a:t>Syarif</a:t>
            </a:r>
            <a:r>
              <a:rPr b="0" spc="-25" dirty="0">
                <a:latin typeface="Tahoma"/>
                <a:cs typeface="Tahoma"/>
              </a:rPr>
              <a:t> </a:t>
            </a:r>
            <a:r>
              <a:rPr b="0" spc="50" dirty="0">
                <a:latin typeface="Tahoma"/>
                <a:cs typeface="Tahoma"/>
              </a:rPr>
              <a:t>Hidayatullah</a:t>
            </a:r>
            <a:r>
              <a:rPr b="0" spc="-30" dirty="0">
                <a:latin typeface="Tahoma"/>
                <a:cs typeface="Tahoma"/>
              </a:rPr>
              <a:t> </a:t>
            </a:r>
            <a:r>
              <a:rPr b="0" spc="75" dirty="0">
                <a:latin typeface="Tahoma"/>
                <a:cs typeface="Tahoma"/>
              </a:rPr>
              <a:t>Jakarta</a:t>
            </a:r>
          </a:p>
          <a:p>
            <a:pPr marL="452755" indent="-440055">
              <a:lnSpc>
                <a:spcPct val="100000"/>
              </a:lnSpc>
              <a:spcBef>
                <a:spcPts val="1200"/>
              </a:spcBef>
              <a:buFont typeface="Arial MT"/>
              <a:buAutoNum type="arabicPeriod" startAt="6"/>
              <a:tabLst>
                <a:tab pos="452755" algn="l"/>
              </a:tabLst>
            </a:pPr>
            <a:r>
              <a:rPr spc="-30" dirty="0"/>
              <a:t>Gogot </a:t>
            </a:r>
            <a:r>
              <a:rPr spc="-45" dirty="0"/>
              <a:t>Suharwoto,</a:t>
            </a:r>
            <a:r>
              <a:rPr spc="-100" dirty="0"/>
              <a:t> </a:t>
            </a:r>
            <a:r>
              <a:rPr dirty="0"/>
              <a:t>M.Ed.,</a:t>
            </a:r>
            <a:r>
              <a:rPr spc="-105" dirty="0"/>
              <a:t> </a:t>
            </a:r>
            <a:r>
              <a:rPr spc="-10" dirty="0"/>
              <a:t>Ph.D.</a:t>
            </a:r>
          </a:p>
          <a:p>
            <a:pPr marL="452755">
              <a:lnSpc>
                <a:spcPct val="100000"/>
              </a:lnSpc>
            </a:pPr>
            <a:r>
              <a:rPr b="0" dirty="0">
                <a:latin typeface="Tahoma"/>
                <a:cs typeface="Tahoma"/>
              </a:rPr>
              <a:t>Direktorat</a:t>
            </a:r>
            <a:r>
              <a:rPr b="0" spc="25" dirty="0">
                <a:latin typeface="Tahoma"/>
                <a:cs typeface="Tahoma"/>
              </a:rPr>
              <a:t> </a:t>
            </a:r>
            <a:r>
              <a:rPr b="0" spc="95" dirty="0">
                <a:latin typeface="Tahoma"/>
                <a:cs typeface="Tahoma"/>
              </a:rPr>
              <a:t>Jenderal</a:t>
            </a:r>
            <a:r>
              <a:rPr b="0" spc="30" dirty="0">
                <a:latin typeface="Tahoma"/>
                <a:cs typeface="Tahoma"/>
              </a:rPr>
              <a:t> </a:t>
            </a:r>
            <a:r>
              <a:rPr b="0" spc="55" dirty="0">
                <a:latin typeface="Tahoma"/>
                <a:cs typeface="Tahoma"/>
              </a:rPr>
              <a:t>PAUD,</a:t>
            </a:r>
            <a:r>
              <a:rPr b="0" spc="25" dirty="0">
                <a:latin typeface="Tahoma"/>
                <a:cs typeface="Tahoma"/>
              </a:rPr>
              <a:t> </a:t>
            </a:r>
            <a:r>
              <a:rPr b="0" spc="60" dirty="0">
                <a:latin typeface="Tahoma"/>
                <a:cs typeface="Tahoma"/>
              </a:rPr>
              <a:t>Dikdas,</a:t>
            </a:r>
            <a:r>
              <a:rPr b="0" spc="30" dirty="0">
                <a:latin typeface="Tahoma"/>
                <a:cs typeface="Tahoma"/>
              </a:rPr>
              <a:t> </a:t>
            </a:r>
            <a:r>
              <a:rPr b="0" spc="80" dirty="0">
                <a:latin typeface="Tahoma"/>
                <a:cs typeface="Tahoma"/>
              </a:rPr>
              <a:t>dan</a:t>
            </a:r>
            <a:r>
              <a:rPr b="0" spc="25" dirty="0">
                <a:latin typeface="Tahoma"/>
                <a:cs typeface="Tahoma"/>
              </a:rPr>
              <a:t> </a:t>
            </a:r>
            <a:r>
              <a:rPr b="0" spc="50" dirty="0">
                <a:latin typeface="Tahoma"/>
                <a:cs typeface="Tahoma"/>
              </a:rPr>
              <a:t>Dikmen</a:t>
            </a:r>
          </a:p>
          <a:p>
            <a:pPr marL="452755" indent="-440055">
              <a:lnSpc>
                <a:spcPct val="100000"/>
              </a:lnSpc>
              <a:spcBef>
                <a:spcPts val="1200"/>
              </a:spcBef>
              <a:buFont typeface="Arial MT"/>
              <a:buAutoNum type="arabicPeriod" startAt="7"/>
              <a:tabLst>
                <a:tab pos="452755" algn="l"/>
              </a:tabLst>
            </a:pPr>
            <a:r>
              <a:rPr spc="-190" dirty="0"/>
              <a:t>Ir.</a:t>
            </a:r>
            <a:r>
              <a:rPr spc="-165" dirty="0"/>
              <a:t> </a:t>
            </a:r>
            <a:r>
              <a:rPr spc="-30" dirty="0"/>
              <a:t>Harris</a:t>
            </a:r>
            <a:r>
              <a:rPr spc="-90" dirty="0"/>
              <a:t> </a:t>
            </a:r>
            <a:r>
              <a:rPr spc="-75" dirty="0"/>
              <a:t>Iskandar</a:t>
            </a:r>
            <a:r>
              <a:rPr spc="-95" dirty="0"/>
              <a:t> </a:t>
            </a:r>
            <a:r>
              <a:rPr spc="-20" dirty="0"/>
              <a:t>Ph.D.</a:t>
            </a:r>
          </a:p>
          <a:p>
            <a:pPr marL="452755">
              <a:lnSpc>
                <a:spcPct val="100000"/>
              </a:lnSpc>
            </a:pPr>
            <a:r>
              <a:rPr b="0" dirty="0">
                <a:latin typeface="Tahoma"/>
                <a:cs typeface="Tahoma"/>
              </a:rPr>
              <a:t>Direktorat</a:t>
            </a:r>
            <a:r>
              <a:rPr b="0" spc="55" dirty="0">
                <a:latin typeface="Tahoma"/>
                <a:cs typeface="Tahoma"/>
              </a:rPr>
              <a:t> </a:t>
            </a:r>
            <a:r>
              <a:rPr b="0" spc="75" dirty="0">
                <a:latin typeface="Tahoma"/>
                <a:cs typeface="Tahoma"/>
              </a:rPr>
              <a:t>Pendidikan</a:t>
            </a:r>
            <a:r>
              <a:rPr b="0" spc="55" dirty="0">
                <a:latin typeface="Tahoma"/>
                <a:cs typeface="Tahoma"/>
              </a:rPr>
              <a:t> </a:t>
            </a:r>
            <a:r>
              <a:rPr b="0" spc="90" dirty="0">
                <a:latin typeface="Tahoma"/>
                <a:cs typeface="Tahoma"/>
              </a:rPr>
              <a:t>Anak</a:t>
            </a:r>
            <a:r>
              <a:rPr b="0" spc="55" dirty="0">
                <a:latin typeface="Tahoma"/>
                <a:cs typeface="Tahoma"/>
              </a:rPr>
              <a:t> </a:t>
            </a:r>
            <a:r>
              <a:rPr b="0" spc="95" dirty="0">
                <a:latin typeface="Tahoma"/>
                <a:cs typeface="Tahoma"/>
              </a:rPr>
              <a:t>Usia</a:t>
            </a:r>
            <a:r>
              <a:rPr b="0" spc="55" dirty="0">
                <a:latin typeface="Tahoma"/>
                <a:cs typeface="Tahoma"/>
              </a:rPr>
              <a:t> </a:t>
            </a:r>
            <a:r>
              <a:rPr b="0" spc="-20" dirty="0">
                <a:latin typeface="Tahoma"/>
                <a:cs typeface="Tahoma"/>
              </a:rPr>
              <a:t>Dini</a:t>
            </a:r>
          </a:p>
          <a:p>
            <a:pPr marL="452755" indent="-440055">
              <a:lnSpc>
                <a:spcPct val="100000"/>
              </a:lnSpc>
              <a:spcBef>
                <a:spcPts val="1200"/>
              </a:spcBef>
              <a:buFont typeface="Arial MT"/>
              <a:buAutoNum type="arabicPeriod" startAt="8"/>
              <a:tabLst>
                <a:tab pos="452755" algn="l"/>
              </a:tabLst>
            </a:pPr>
            <a:r>
              <a:rPr spc="-80" dirty="0"/>
              <a:t>Dr.</a:t>
            </a:r>
            <a:r>
              <a:rPr spc="-150" dirty="0"/>
              <a:t> </a:t>
            </a:r>
            <a:r>
              <a:rPr spc="-190" dirty="0"/>
              <a:t>Ir.</a:t>
            </a:r>
            <a:r>
              <a:rPr spc="-145" dirty="0"/>
              <a:t> </a:t>
            </a:r>
            <a:r>
              <a:rPr spc="-40" dirty="0"/>
              <a:t>Kiki</a:t>
            </a:r>
            <a:r>
              <a:rPr spc="-80" dirty="0"/>
              <a:t> </a:t>
            </a:r>
            <a:r>
              <a:rPr spc="-50" dirty="0"/>
              <a:t>Yuliati,</a:t>
            </a:r>
            <a:r>
              <a:rPr spc="-145" dirty="0"/>
              <a:t> </a:t>
            </a:r>
            <a:r>
              <a:rPr spc="45" dirty="0"/>
              <a:t>M.Sc.</a:t>
            </a:r>
          </a:p>
          <a:p>
            <a:pPr marL="452755">
              <a:lnSpc>
                <a:spcPct val="100000"/>
              </a:lnSpc>
            </a:pPr>
            <a:r>
              <a:rPr b="0" spc="150" dirty="0">
                <a:latin typeface="Tahoma"/>
                <a:cs typeface="Tahoma"/>
              </a:rPr>
              <a:t>BAN-</a:t>
            </a:r>
            <a:r>
              <a:rPr b="0" spc="155" dirty="0">
                <a:latin typeface="Tahoma"/>
                <a:cs typeface="Tahoma"/>
              </a:rPr>
              <a:t>PDM</a:t>
            </a:r>
          </a:p>
          <a:p>
            <a:pPr marL="452755" indent="-440055">
              <a:lnSpc>
                <a:spcPct val="100000"/>
              </a:lnSpc>
              <a:spcBef>
                <a:spcPts val="1200"/>
              </a:spcBef>
              <a:buFont typeface="Arial MT"/>
              <a:buAutoNum type="arabicPeriod" startAt="9"/>
              <a:tabLst>
                <a:tab pos="452755" algn="l"/>
              </a:tabLst>
            </a:pPr>
            <a:r>
              <a:rPr spc="-45" dirty="0"/>
              <a:t>Nur</a:t>
            </a:r>
            <a:r>
              <a:rPr spc="-70" dirty="0"/>
              <a:t> </a:t>
            </a:r>
            <a:r>
              <a:rPr spc="-40" dirty="0"/>
              <a:t>Luthfi</a:t>
            </a:r>
            <a:r>
              <a:rPr spc="-75" dirty="0"/>
              <a:t> </a:t>
            </a:r>
            <a:r>
              <a:rPr spc="-50" dirty="0"/>
              <a:t>Rizqa</a:t>
            </a:r>
            <a:r>
              <a:rPr spc="-70" dirty="0"/>
              <a:t> </a:t>
            </a:r>
            <a:r>
              <a:rPr spc="-35" dirty="0"/>
              <a:t>Herianingtyas,</a:t>
            </a:r>
            <a:r>
              <a:rPr spc="-140" dirty="0"/>
              <a:t> </a:t>
            </a:r>
            <a:r>
              <a:rPr spc="-10" dirty="0"/>
              <a:t>M.Pd.</a:t>
            </a:r>
          </a:p>
          <a:p>
            <a:pPr marL="452755">
              <a:lnSpc>
                <a:spcPct val="100000"/>
              </a:lnSpc>
            </a:pPr>
            <a:r>
              <a:rPr b="0" spc="75" dirty="0">
                <a:latin typeface="Tahoma"/>
                <a:cs typeface="Tahoma"/>
              </a:rPr>
              <a:t>Universitas</a:t>
            </a:r>
            <a:r>
              <a:rPr b="0" spc="-3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Islam</a:t>
            </a:r>
            <a:r>
              <a:rPr b="0" spc="-25" dirty="0">
                <a:latin typeface="Tahoma"/>
                <a:cs typeface="Tahoma"/>
              </a:rPr>
              <a:t> </a:t>
            </a:r>
            <a:r>
              <a:rPr b="0" spc="90" dirty="0">
                <a:latin typeface="Tahoma"/>
                <a:cs typeface="Tahoma"/>
              </a:rPr>
              <a:t>Negeri</a:t>
            </a:r>
            <a:r>
              <a:rPr b="0" spc="-25" dirty="0">
                <a:latin typeface="Tahoma"/>
                <a:cs typeface="Tahoma"/>
              </a:rPr>
              <a:t> </a:t>
            </a:r>
            <a:r>
              <a:rPr b="0" spc="75" dirty="0">
                <a:latin typeface="Tahoma"/>
                <a:cs typeface="Tahoma"/>
              </a:rPr>
              <a:t>Syarif</a:t>
            </a:r>
            <a:r>
              <a:rPr b="0" spc="-25" dirty="0">
                <a:latin typeface="Tahoma"/>
                <a:cs typeface="Tahoma"/>
              </a:rPr>
              <a:t> </a:t>
            </a:r>
            <a:r>
              <a:rPr b="0" spc="50" dirty="0">
                <a:latin typeface="Tahoma"/>
                <a:cs typeface="Tahoma"/>
              </a:rPr>
              <a:t>Hidayatullah</a:t>
            </a:r>
            <a:r>
              <a:rPr b="0" spc="-30" dirty="0">
                <a:latin typeface="Tahoma"/>
                <a:cs typeface="Tahoma"/>
              </a:rPr>
              <a:t> </a:t>
            </a:r>
            <a:r>
              <a:rPr b="0" spc="75" dirty="0">
                <a:latin typeface="Tahoma"/>
                <a:cs typeface="Tahoma"/>
              </a:rPr>
              <a:t>Jakarta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3725" indent="-581025">
              <a:lnSpc>
                <a:spcPct val="100000"/>
              </a:lnSpc>
              <a:spcBef>
                <a:spcPts val="100"/>
              </a:spcBef>
              <a:buFont typeface="Arial MT"/>
              <a:buAutoNum type="arabicPeriod" startAt="10"/>
              <a:tabLst>
                <a:tab pos="593725" algn="l"/>
              </a:tabLst>
            </a:pPr>
            <a:r>
              <a:rPr spc="-45" dirty="0"/>
              <a:t>Prof.</a:t>
            </a:r>
            <a:r>
              <a:rPr spc="-160" dirty="0"/>
              <a:t> </a:t>
            </a:r>
            <a:r>
              <a:rPr spc="-30" dirty="0"/>
              <a:t>Suwarsih</a:t>
            </a:r>
            <a:r>
              <a:rPr spc="-95" dirty="0"/>
              <a:t> </a:t>
            </a:r>
            <a:r>
              <a:rPr dirty="0"/>
              <a:t>Madya,</a:t>
            </a:r>
            <a:r>
              <a:rPr spc="-155" dirty="0"/>
              <a:t> </a:t>
            </a:r>
            <a:r>
              <a:rPr spc="55" dirty="0"/>
              <a:t>M.A.,</a:t>
            </a:r>
            <a:r>
              <a:rPr spc="-160" dirty="0"/>
              <a:t> </a:t>
            </a:r>
            <a:r>
              <a:rPr spc="-10" dirty="0"/>
              <a:t>Ph.D.</a:t>
            </a:r>
          </a:p>
          <a:p>
            <a:pPr marL="593725">
              <a:lnSpc>
                <a:spcPct val="100000"/>
              </a:lnSpc>
            </a:pPr>
            <a:r>
              <a:rPr b="0" spc="75" dirty="0">
                <a:latin typeface="Tahoma"/>
                <a:cs typeface="Tahoma"/>
              </a:rPr>
              <a:t>Universitas</a:t>
            </a:r>
            <a:r>
              <a:rPr b="0" spc="135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Islam</a:t>
            </a:r>
            <a:r>
              <a:rPr b="0" spc="14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Internasional</a:t>
            </a:r>
            <a:r>
              <a:rPr b="0" spc="140" dirty="0">
                <a:latin typeface="Tahoma"/>
                <a:cs typeface="Tahoma"/>
              </a:rPr>
              <a:t> </a:t>
            </a:r>
            <a:r>
              <a:rPr b="0" spc="40" dirty="0">
                <a:latin typeface="Tahoma"/>
                <a:cs typeface="Tahoma"/>
              </a:rPr>
              <a:t>Indonesia</a:t>
            </a:r>
          </a:p>
          <a:p>
            <a:pPr marL="593725" indent="-562610">
              <a:lnSpc>
                <a:spcPct val="100000"/>
              </a:lnSpc>
              <a:spcBef>
                <a:spcPts val="1200"/>
              </a:spcBef>
              <a:buFont typeface="Arial MT"/>
              <a:buAutoNum type="arabicPeriod" startAt="11"/>
              <a:tabLst>
                <a:tab pos="593725" algn="l"/>
              </a:tabLst>
            </a:pPr>
            <a:r>
              <a:rPr spc="-45" dirty="0"/>
              <a:t>Prof.</a:t>
            </a:r>
            <a:r>
              <a:rPr spc="-155" dirty="0"/>
              <a:t> </a:t>
            </a:r>
            <a:r>
              <a:rPr spc="-80" dirty="0"/>
              <a:t>Dr.</a:t>
            </a:r>
            <a:r>
              <a:rPr spc="-155" dirty="0"/>
              <a:t> </a:t>
            </a:r>
            <a:r>
              <a:rPr spc="-40" dirty="0"/>
              <a:t>Waras</a:t>
            </a:r>
            <a:r>
              <a:rPr spc="-85" dirty="0"/>
              <a:t> </a:t>
            </a:r>
            <a:r>
              <a:rPr spc="-35" dirty="0"/>
              <a:t>Kamdi,</a:t>
            </a:r>
            <a:r>
              <a:rPr spc="-150" dirty="0"/>
              <a:t> </a:t>
            </a:r>
            <a:r>
              <a:rPr spc="-10" dirty="0"/>
              <a:t>M.Pd.</a:t>
            </a:r>
          </a:p>
          <a:p>
            <a:pPr marL="593725">
              <a:lnSpc>
                <a:spcPct val="100000"/>
              </a:lnSpc>
            </a:pPr>
            <a:r>
              <a:rPr b="0" spc="75" dirty="0">
                <a:latin typeface="Tahoma"/>
                <a:cs typeface="Tahoma"/>
              </a:rPr>
              <a:t>Universitas</a:t>
            </a:r>
            <a:r>
              <a:rPr b="0" spc="-55" dirty="0">
                <a:latin typeface="Tahoma"/>
                <a:cs typeface="Tahoma"/>
              </a:rPr>
              <a:t> </a:t>
            </a:r>
            <a:r>
              <a:rPr b="0" spc="90" dirty="0">
                <a:latin typeface="Tahoma"/>
                <a:cs typeface="Tahoma"/>
              </a:rPr>
              <a:t>Negeri</a:t>
            </a:r>
            <a:r>
              <a:rPr b="0" spc="-45" dirty="0">
                <a:latin typeface="Tahoma"/>
                <a:cs typeface="Tahoma"/>
              </a:rPr>
              <a:t> </a:t>
            </a:r>
            <a:r>
              <a:rPr b="0" spc="90" dirty="0">
                <a:latin typeface="Tahoma"/>
                <a:cs typeface="Tahoma"/>
              </a:rPr>
              <a:t>Malang</a:t>
            </a:r>
          </a:p>
          <a:p>
            <a:pPr marL="593725" indent="-581025">
              <a:lnSpc>
                <a:spcPct val="100000"/>
              </a:lnSpc>
              <a:spcBef>
                <a:spcPts val="1200"/>
              </a:spcBef>
              <a:buFont typeface="Arial MT"/>
              <a:buAutoNum type="arabicPeriod" startAt="12"/>
              <a:tabLst>
                <a:tab pos="593725" algn="l"/>
              </a:tabLst>
            </a:pPr>
            <a:r>
              <a:rPr spc="-45" dirty="0"/>
              <a:t>Prof.</a:t>
            </a:r>
            <a:r>
              <a:rPr spc="-150" dirty="0"/>
              <a:t> </a:t>
            </a:r>
            <a:r>
              <a:rPr spc="-30" dirty="0"/>
              <a:t>Yuli</a:t>
            </a:r>
            <a:r>
              <a:rPr spc="-80" dirty="0"/>
              <a:t> </a:t>
            </a:r>
            <a:r>
              <a:rPr spc="-75" dirty="0"/>
              <a:t>Rahmawati,</a:t>
            </a:r>
            <a:r>
              <a:rPr spc="-145" dirty="0"/>
              <a:t> </a:t>
            </a:r>
            <a:r>
              <a:rPr spc="55" dirty="0"/>
              <a:t>M.Sc.,</a:t>
            </a:r>
            <a:r>
              <a:rPr spc="-145" dirty="0"/>
              <a:t> </a:t>
            </a:r>
            <a:r>
              <a:rPr spc="-10" dirty="0"/>
              <a:t>Ph.D.</a:t>
            </a:r>
          </a:p>
          <a:p>
            <a:pPr marL="593725">
              <a:lnSpc>
                <a:spcPct val="100000"/>
              </a:lnSpc>
            </a:pPr>
            <a:r>
              <a:rPr b="0" spc="70" dirty="0">
                <a:latin typeface="Tahoma"/>
                <a:cs typeface="Tahoma"/>
              </a:rPr>
              <a:t>Atdikbud</a:t>
            </a:r>
            <a:r>
              <a:rPr b="0" spc="-20" dirty="0">
                <a:latin typeface="Tahoma"/>
                <a:cs typeface="Tahoma"/>
              </a:rPr>
              <a:t> </a:t>
            </a:r>
            <a:r>
              <a:rPr b="0" dirty="0">
                <a:latin typeface="Tahoma"/>
                <a:cs typeface="Tahoma"/>
              </a:rPr>
              <a:t>KBRI</a:t>
            </a:r>
            <a:r>
              <a:rPr b="0" spc="-20" dirty="0">
                <a:latin typeface="Tahoma"/>
                <a:cs typeface="Tahoma"/>
              </a:rPr>
              <a:t> </a:t>
            </a:r>
            <a:r>
              <a:rPr b="0" spc="75" dirty="0">
                <a:latin typeface="Tahoma"/>
                <a:cs typeface="Tahoma"/>
              </a:rPr>
              <a:t>Canberra/Universitas</a:t>
            </a:r>
            <a:r>
              <a:rPr b="0" spc="-15" dirty="0">
                <a:latin typeface="Tahoma"/>
                <a:cs typeface="Tahoma"/>
              </a:rPr>
              <a:t> </a:t>
            </a:r>
            <a:r>
              <a:rPr b="0" spc="90" dirty="0">
                <a:latin typeface="Tahoma"/>
                <a:cs typeface="Tahoma"/>
              </a:rPr>
              <a:t>Negeri</a:t>
            </a:r>
            <a:r>
              <a:rPr b="0" spc="-20" dirty="0">
                <a:latin typeface="Tahoma"/>
                <a:cs typeface="Tahoma"/>
              </a:rPr>
              <a:t> </a:t>
            </a:r>
            <a:r>
              <a:rPr b="0" spc="75" dirty="0">
                <a:latin typeface="Tahoma"/>
                <a:cs typeface="Tahoma"/>
              </a:rPr>
              <a:t>Jakarta</a:t>
            </a:r>
          </a:p>
          <a:p>
            <a:pPr marL="593725" indent="-581025">
              <a:lnSpc>
                <a:spcPct val="100000"/>
              </a:lnSpc>
              <a:spcBef>
                <a:spcPts val="1200"/>
              </a:spcBef>
              <a:buFont typeface="Arial MT"/>
              <a:buAutoNum type="arabicPeriod" startAt="13"/>
              <a:tabLst>
                <a:tab pos="593725" algn="l"/>
              </a:tabLst>
            </a:pPr>
            <a:r>
              <a:rPr spc="-80" dirty="0"/>
              <a:t>Dr.</a:t>
            </a:r>
            <a:r>
              <a:rPr spc="-155" dirty="0"/>
              <a:t> </a:t>
            </a:r>
            <a:r>
              <a:rPr spc="-45" dirty="0"/>
              <a:t>Laksmi</a:t>
            </a:r>
            <a:r>
              <a:rPr spc="-90" dirty="0"/>
              <a:t> </a:t>
            </a:r>
            <a:r>
              <a:rPr spc="-50" dirty="0"/>
              <a:t>Dewi,</a:t>
            </a:r>
            <a:r>
              <a:rPr spc="-150" dirty="0"/>
              <a:t> </a:t>
            </a:r>
            <a:r>
              <a:rPr spc="-20" dirty="0"/>
              <a:t>M.Pd.</a:t>
            </a:r>
          </a:p>
          <a:p>
            <a:pPr marL="593725">
              <a:lnSpc>
                <a:spcPct val="100000"/>
              </a:lnSpc>
            </a:pPr>
            <a:r>
              <a:rPr b="0" spc="80" dirty="0">
                <a:latin typeface="Tahoma"/>
                <a:cs typeface="Tahoma"/>
              </a:rPr>
              <a:t>Pusat</a:t>
            </a:r>
            <a:r>
              <a:rPr b="0" spc="-50" dirty="0">
                <a:latin typeface="Tahoma"/>
                <a:cs typeface="Tahoma"/>
              </a:rPr>
              <a:t> </a:t>
            </a:r>
            <a:r>
              <a:rPr b="0" spc="55" dirty="0">
                <a:latin typeface="Tahoma"/>
                <a:cs typeface="Tahoma"/>
              </a:rPr>
              <a:t>Kurikulum</a:t>
            </a:r>
            <a:r>
              <a:rPr b="0" spc="-50" dirty="0">
                <a:latin typeface="Tahoma"/>
                <a:cs typeface="Tahoma"/>
              </a:rPr>
              <a:t> </a:t>
            </a:r>
            <a:r>
              <a:rPr b="0" spc="80" dirty="0">
                <a:latin typeface="Tahoma"/>
                <a:cs typeface="Tahoma"/>
              </a:rPr>
              <a:t>dan</a:t>
            </a:r>
            <a:r>
              <a:rPr b="0" spc="-45" dirty="0">
                <a:latin typeface="Tahoma"/>
                <a:cs typeface="Tahoma"/>
              </a:rPr>
              <a:t> </a:t>
            </a:r>
            <a:r>
              <a:rPr b="0" spc="50" dirty="0">
                <a:latin typeface="Tahoma"/>
                <a:cs typeface="Tahoma"/>
              </a:rPr>
              <a:t>Pembelajaran</a:t>
            </a:r>
          </a:p>
          <a:p>
            <a:pPr marL="593725" indent="-581025">
              <a:lnSpc>
                <a:spcPct val="100000"/>
              </a:lnSpc>
              <a:spcBef>
                <a:spcPts val="1200"/>
              </a:spcBef>
              <a:buFont typeface="Arial MT"/>
              <a:buAutoNum type="arabicPeriod" startAt="14"/>
              <a:tabLst>
                <a:tab pos="593725" algn="l"/>
              </a:tabLst>
            </a:pPr>
            <a:r>
              <a:rPr spc="-80" dirty="0"/>
              <a:t>Dr.</a:t>
            </a:r>
            <a:r>
              <a:rPr spc="-155" dirty="0"/>
              <a:t> </a:t>
            </a:r>
            <a:r>
              <a:rPr spc="-50" dirty="0"/>
              <a:t>Yogi</a:t>
            </a:r>
            <a:r>
              <a:rPr spc="-85" dirty="0"/>
              <a:t> </a:t>
            </a:r>
            <a:r>
              <a:rPr spc="-25" dirty="0"/>
              <a:t>Anggraena,</a:t>
            </a:r>
            <a:r>
              <a:rPr spc="-150" dirty="0"/>
              <a:t> </a:t>
            </a:r>
            <a:r>
              <a:rPr spc="-10" dirty="0"/>
              <a:t>M.Si.</a:t>
            </a:r>
          </a:p>
          <a:p>
            <a:pPr marL="593725">
              <a:lnSpc>
                <a:spcPct val="100000"/>
              </a:lnSpc>
            </a:pPr>
            <a:r>
              <a:rPr b="0" spc="80" dirty="0">
                <a:latin typeface="Tahoma"/>
                <a:cs typeface="Tahoma"/>
              </a:rPr>
              <a:t>Pusat</a:t>
            </a:r>
            <a:r>
              <a:rPr b="0" spc="-50" dirty="0">
                <a:latin typeface="Tahoma"/>
                <a:cs typeface="Tahoma"/>
              </a:rPr>
              <a:t> </a:t>
            </a:r>
            <a:r>
              <a:rPr b="0" spc="55" dirty="0">
                <a:latin typeface="Tahoma"/>
                <a:cs typeface="Tahoma"/>
              </a:rPr>
              <a:t>Kurikulum</a:t>
            </a:r>
            <a:r>
              <a:rPr b="0" spc="-50" dirty="0">
                <a:latin typeface="Tahoma"/>
                <a:cs typeface="Tahoma"/>
              </a:rPr>
              <a:t> </a:t>
            </a:r>
            <a:r>
              <a:rPr b="0" spc="80" dirty="0">
                <a:latin typeface="Tahoma"/>
                <a:cs typeface="Tahoma"/>
              </a:rPr>
              <a:t>dan</a:t>
            </a:r>
            <a:r>
              <a:rPr b="0" spc="-45" dirty="0">
                <a:latin typeface="Tahoma"/>
                <a:cs typeface="Tahoma"/>
              </a:rPr>
              <a:t> </a:t>
            </a:r>
            <a:r>
              <a:rPr b="0" spc="50" dirty="0">
                <a:latin typeface="Tahoma"/>
                <a:cs typeface="Tahoma"/>
              </a:rPr>
              <a:t>Pembelajaran</a:t>
            </a:r>
          </a:p>
          <a:p>
            <a:pPr marL="593725" indent="-581025">
              <a:lnSpc>
                <a:spcPct val="100000"/>
              </a:lnSpc>
              <a:spcBef>
                <a:spcPts val="1200"/>
              </a:spcBef>
              <a:buFont typeface="Arial MT"/>
              <a:buAutoNum type="arabicPeriod" startAt="15"/>
              <a:tabLst>
                <a:tab pos="593725" algn="l"/>
              </a:tabLst>
            </a:pPr>
            <a:r>
              <a:rPr spc="-80" dirty="0"/>
              <a:t>Dr.</a:t>
            </a:r>
            <a:r>
              <a:rPr spc="-170" dirty="0"/>
              <a:t> </a:t>
            </a:r>
            <a:r>
              <a:rPr spc="-55" dirty="0"/>
              <a:t>Fathur</a:t>
            </a:r>
            <a:r>
              <a:rPr spc="-105" dirty="0"/>
              <a:t> </a:t>
            </a:r>
            <a:r>
              <a:rPr spc="-10" dirty="0"/>
              <a:t>Rohim</a:t>
            </a:r>
          </a:p>
          <a:p>
            <a:pPr marL="593725">
              <a:lnSpc>
                <a:spcPct val="100000"/>
              </a:lnSpc>
            </a:pPr>
            <a:r>
              <a:rPr b="0" spc="80" dirty="0">
                <a:latin typeface="Tahoma"/>
                <a:cs typeface="Tahoma"/>
              </a:rPr>
              <a:t>Pusat</a:t>
            </a:r>
            <a:r>
              <a:rPr b="0" spc="-50" dirty="0">
                <a:latin typeface="Tahoma"/>
                <a:cs typeface="Tahoma"/>
              </a:rPr>
              <a:t> </a:t>
            </a:r>
            <a:r>
              <a:rPr b="0" spc="55" dirty="0">
                <a:latin typeface="Tahoma"/>
                <a:cs typeface="Tahoma"/>
              </a:rPr>
              <a:t>Kurikulum</a:t>
            </a:r>
            <a:r>
              <a:rPr b="0" spc="-50" dirty="0">
                <a:latin typeface="Tahoma"/>
                <a:cs typeface="Tahoma"/>
              </a:rPr>
              <a:t> </a:t>
            </a:r>
            <a:r>
              <a:rPr b="0" spc="80" dirty="0">
                <a:latin typeface="Tahoma"/>
                <a:cs typeface="Tahoma"/>
              </a:rPr>
              <a:t>dan</a:t>
            </a:r>
            <a:r>
              <a:rPr b="0" spc="-45" dirty="0">
                <a:latin typeface="Tahoma"/>
                <a:cs typeface="Tahoma"/>
              </a:rPr>
              <a:t> </a:t>
            </a:r>
            <a:r>
              <a:rPr b="0" spc="50" dirty="0">
                <a:latin typeface="Tahoma"/>
                <a:cs typeface="Tahoma"/>
              </a:rPr>
              <a:t>Pembelajaran</a:t>
            </a:r>
          </a:p>
          <a:p>
            <a:pPr marL="593725" indent="-581025">
              <a:lnSpc>
                <a:spcPct val="100000"/>
              </a:lnSpc>
              <a:spcBef>
                <a:spcPts val="1200"/>
              </a:spcBef>
              <a:buFont typeface="Arial MT"/>
              <a:buAutoNum type="arabicPeriod" startAt="16"/>
              <a:tabLst>
                <a:tab pos="593725" algn="l"/>
              </a:tabLst>
            </a:pPr>
            <a:r>
              <a:rPr spc="-80" dirty="0"/>
              <a:t>Dr.</a:t>
            </a:r>
            <a:r>
              <a:rPr spc="-140" dirty="0"/>
              <a:t> </a:t>
            </a:r>
            <a:r>
              <a:rPr spc="-170" dirty="0"/>
              <a:t>Iip</a:t>
            </a:r>
            <a:r>
              <a:rPr spc="-70" dirty="0"/>
              <a:t> </a:t>
            </a:r>
            <a:r>
              <a:rPr spc="-45" dirty="0"/>
              <a:t>Ichsanudin,</a:t>
            </a:r>
            <a:r>
              <a:rPr spc="-135" dirty="0"/>
              <a:t> </a:t>
            </a:r>
            <a:r>
              <a:rPr spc="40" dirty="0"/>
              <a:t>M.A.</a:t>
            </a:r>
          </a:p>
          <a:p>
            <a:pPr marL="593725">
              <a:lnSpc>
                <a:spcPct val="100000"/>
              </a:lnSpc>
            </a:pPr>
            <a:r>
              <a:rPr b="0" spc="80" dirty="0">
                <a:latin typeface="Tahoma"/>
                <a:cs typeface="Tahoma"/>
              </a:rPr>
              <a:t>Pusat</a:t>
            </a:r>
            <a:r>
              <a:rPr b="0" spc="-50" dirty="0">
                <a:latin typeface="Tahoma"/>
                <a:cs typeface="Tahoma"/>
              </a:rPr>
              <a:t> </a:t>
            </a:r>
            <a:r>
              <a:rPr b="0" spc="55" dirty="0">
                <a:latin typeface="Tahoma"/>
                <a:cs typeface="Tahoma"/>
              </a:rPr>
              <a:t>Kurikulum</a:t>
            </a:r>
            <a:r>
              <a:rPr b="0" spc="-50" dirty="0">
                <a:latin typeface="Tahoma"/>
                <a:cs typeface="Tahoma"/>
              </a:rPr>
              <a:t> </a:t>
            </a:r>
            <a:r>
              <a:rPr b="0" spc="80" dirty="0">
                <a:latin typeface="Tahoma"/>
                <a:cs typeface="Tahoma"/>
              </a:rPr>
              <a:t>dan</a:t>
            </a:r>
            <a:r>
              <a:rPr b="0" spc="-45" dirty="0">
                <a:latin typeface="Tahoma"/>
                <a:cs typeface="Tahoma"/>
              </a:rPr>
              <a:t> </a:t>
            </a:r>
            <a:r>
              <a:rPr b="0" spc="50" dirty="0">
                <a:latin typeface="Tahoma"/>
                <a:cs typeface="Tahoma"/>
              </a:rPr>
              <a:t>Pembelajaran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635" cy="10286365"/>
            <a:chOff x="0" y="0"/>
            <a:chExt cx="18288635" cy="10286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18" cy="102857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4" y="8034774"/>
              <a:ext cx="18288000" cy="2251710"/>
            </a:xfrm>
            <a:custGeom>
              <a:avLst/>
              <a:gdLst/>
              <a:ahLst/>
              <a:cxnLst/>
              <a:rect l="l" t="t" r="r" b="b"/>
              <a:pathLst>
                <a:path w="18288000" h="2251709">
                  <a:moveTo>
                    <a:pt x="18287999" y="2251199"/>
                  </a:moveTo>
                  <a:lnTo>
                    <a:pt x="0" y="2251199"/>
                  </a:lnTo>
                  <a:lnTo>
                    <a:pt x="0" y="0"/>
                  </a:lnTo>
                  <a:lnTo>
                    <a:pt x="18287999" y="0"/>
                  </a:lnTo>
                  <a:lnTo>
                    <a:pt x="18287999" y="2251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18037" y="8563999"/>
              <a:ext cx="2932374" cy="109843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98600" y="833702"/>
            <a:ext cx="562229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000" b="0" spc="-80" dirty="0">
                <a:solidFill>
                  <a:srgbClr val="FFFFFF"/>
                </a:solidFill>
                <a:latin typeface="Verdana"/>
                <a:cs typeface="Verdana"/>
              </a:rPr>
              <a:t>Kementerian</a:t>
            </a:r>
            <a:r>
              <a:rPr sz="2000" b="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0" spc="-45" dirty="0">
                <a:solidFill>
                  <a:srgbClr val="FFFFFF"/>
                </a:solidFill>
                <a:latin typeface="Verdana"/>
                <a:cs typeface="Verdana"/>
              </a:rPr>
              <a:t>Pendidikan</a:t>
            </a:r>
            <a:r>
              <a:rPr sz="2000" b="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0" spc="-70" dirty="0">
                <a:solidFill>
                  <a:srgbClr val="FFFFFF"/>
                </a:solidFill>
                <a:latin typeface="Verdana"/>
                <a:cs typeface="Verdana"/>
              </a:rPr>
              <a:t>Dasar</a:t>
            </a:r>
            <a:r>
              <a:rPr sz="2000" b="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0" spc="-6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2000" b="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Menengah </a:t>
            </a:r>
            <a:r>
              <a:rPr sz="2000" b="0" spc="-65" dirty="0">
                <a:solidFill>
                  <a:srgbClr val="FFFFFF"/>
                </a:solidFill>
                <a:latin typeface="Verdana"/>
                <a:cs typeface="Verdana"/>
              </a:rPr>
              <a:t>Republik</a:t>
            </a:r>
            <a:r>
              <a:rPr sz="2000" b="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Verdana"/>
                <a:cs typeface="Verdana"/>
              </a:rPr>
              <a:t>Indonesia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21812" y="647637"/>
            <a:ext cx="10236835" cy="8883015"/>
            <a:chOff x="1221812" y="647637"/>
            <a:chExt cx="10236835" cy="888301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1812" y="647637"/>
              <a:ext cx="1097279" cy="10972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1825" y="8696274"/>
              <a:ext cx="5489973" cy="8339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14918" y="8696274"/>
              <a:ext cx="4138929" cy="696595"/>
            </a:xfrm>
            <a:custGeom>
              <a:avLst/>
              <a:gdLst/>
              <a:ahLst/>
              <a:cxnLst/>
              <a:rect l="l" t="t" r="r" b="b"/>
              <a:pathLst>
                <a:path w="4138929" h="696595">
                  <a:moveTo>
                    <a:pt x="0" y="0"/>
                  </a:moveTo>
                  <a:lnTo>
                    <a:pt x="0" y="695999"/>
                  </a:lnTo>
                </a:path>
                <a:path w="4138929" h="696595">
                  <a:moveTo>
                    <a:pt x="4138612" y="0"/>
                  </a:moveTo>
                  <a:lnTo>
                    <a:pt x="4138612" y="695999"/>
                  </a:lnTo>
                </a:path>
              </a:pathLst>
            </a:custGeom>
            <a:ln w="9524">
              <a:solidFill>
                <a:srgbClr val="94A3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06488" y="3398605"/>
            <a:ext cx="7277734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spc="-78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000" b="1" spc="-13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000" b="1" spc="-9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9000" b="1" spc="-140" dirty="0">
                <a:solidFill>
                  <a:srgbClr val="FFFFFF"/>
                </a:solidFill>
                <a:latin typeface="Tahoma"/>
                <a:cs typeface="Tahoma"/>
              </a:rPr>
              <a:t>im</a:t>
            </a:r>
            <a:r>
              <a:rPr sz="9000" b="1" spc="-12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000" b="1" spc="-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000" b="1" spc="-10" dirty="0">
                <a:solidFill>
                  <a:srgbClr val="FFFFFF"/>
                </a:solidFill>
                <a:latin typeface="Tahoma"/>
                <a:cs typeface="Tahoma"/>
              </a:rPr>
              <a:t>Kasih</a:t>
            </a:r>
            <a:endParaRPr sz="9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43950" y="8798386"/>
            <a:ext cx="326390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0" dirty="0">
                <a:solidFill>
                  <a:srgbClr val="334155"/>
                </a:solidFill>
                <a:latin typeface="Tahoma"/>
                <a:cs typeface="Tahoma"/>
              </a:rPr>
              <a:t>Kontak</a:t>
            </a:r>
            <a:r>
              <a:rPr sz="1900" b="1" spc="-1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b="1" spc="-10" dirty="0">
                <a:solidFill>
                  <a:srgbClr val="334155"/>
                </a:solidFill>
                <a:latin typeface="Tahoma"/>
                <a:cs typeface="Tahoma"/>
              </a:rPr>
              <a:t>Kami: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900" spc="45" dirty="0">
                <a:solidFill>
                  <a:srgbClr val="334155"/>
                </a:solidFill>
                <a:latin typeface="Tahoma"/>
                <a:cs typeface="Tahoma"/>
                <a:hlinkClick r:id="rId6"/>
              </a:rPr>
              <a:t>kurikulum@kemdikbud.go.id</a:t>
            </a:r>
            <a:endParaRPr sz="1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17671" r="24961" b="18248"/>
          <a:stretch/>
        </p:blipFill>
        <p:spPr bwMode="auto">
          <a:xfrm>
            <a:off x="336331" y="114300"/>
            <a:ext cx="17489214" cy="1005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20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sz="5700" spc="-204" dirty="0">
                <a:solidFill>
                  <a:srgbClr val="0DA5E9"/>
                </a:solidFill>
              </a:rPr>
              <a:t>Implementasi</a:t>
            </a:r>
            <a:r>
              <a:rPr sz="5700" spc="-235" dirty="0">
                <a:solidFill>
                  <a:srgbClr val="0DA5E9"/>
                </a:solidFill>
              </a:rPr>
              <a:t> </a:t>
            </a:r>
            <a:r>
              <a:rPr sz="5700" spc="-160" dirty="0"/>
              <a:t>Pembelajaran</a:t>
            </a:r>
            <a:r>
              <a:rPr sz="5700" spc="-265" dirty="0"/>
              <a:t> </a:t>
            </a:r>
            <a:r>
              <a:rPr sz="5700" spc="-20" dirty="0"/>
              <a:t>Mendalam</a:t>
            </a:r>
            <a:endParaRPr sz="5700"/>
          </a:p>
        </p:txBody>
      </p:sp>
      <p:sp>
        <p:nvSpPr>
          <p:cNvPr id="3" name="object 3"/>
          <p:cNvSpPr/>
          <p:nvPr/>
        </p:nvSpPr>
        <p:spPr>
          <a:xfrm>
            <a:off x="5334005" y="4237662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250049" y="500099"/>
                </a:moveTo>
                <a:lnTo>
                  <a:pt x="205103" y="496071"/>
                </a:lnTo>
                <a:lnTo>
                  <a:pt x="162799" y="484456"/>
                </a:lnTo>
                <a:lnTo>
                  <a:pt x="123844" y="465960"/>
                </a:lnTo>
                <a:lnTo>
                  <a:pt x="88945" y="441291"/>
                </a:lnTo>
                <a:lnTo>
                  <a:pt x="58808" y="411154"/>
                </a:lnTo>
                <a:lnTo>
                  <a:pt x="34139" y="376254"/>
                </a:lnTo>
                <a:lnTo>
                  <a:pt x="15643" y="337300"/>
                </a:lnTo>
                <a:lnTo>
                  <a:pt x="4028" y="294996"/>
                </a:lnTo>
                <a:lnTo>
                  <a:pt x="0" y="250049"/>
                </a:lnTo>
                <a:lnTo>
                  <a:pt x="4028" y="205103"/>
                </a:lnTo>
                <a:lnTo>
                  <a:pt x="15643" y="162799"/>
                </a:lnTo>
                <a:lnTo>
                  <a:pt x="34139" y="123844"/>
                </a:lnTo>
                <a:lnTo>
                  <a:pt x="58808" y="88945"/>
                </a:lnTo>
                <a:lnTo>
                  <a:pt x="88945" y="58808"/>
                </a:lnTo>
                <a:lnTo>
                  <a:pt x="123844" y="34139"/>
                </a:lnTo>
                <a:lnTo>
                  <a:pt x="162799" y="15643"/>
                </a:lnTo>
                <a:lnTo>
                  <a:pt x="205103" y="4028"/>
                </a:lnTo>
                <a:lnTo>
                  <a:pt x="250049" y="0"/>
                </a:lnTo>
                <a:lnTo>
                  <a:pt x="299060" y="4849"/>
                </a:lnTo>
                <a:lnTo>
                  <a:pt x="345739" y="19033"/>
                </a:lnTo>
                <a:lnTo>
                  <a:pt x="388777" y="42011"/>
                </a:lnTo>
                <a:lnTo>
                  <a:pt x="426862" y="73237"/>
                </a:lnTo>
                <a:lnTo>
                  <a:pt x="458088" y="111322"/>
                </a:lnTo>
                <a:lnTo>
                  <a:pt x="481066" y="154359"/>
                </a:lnTo>
                <a:lnTo>
                  <a:pt x="495250" y="201039"/>
                </a:lnTo>
                <a:lnTo>
                  <a:pt x="500099" y="250049"/>
                </a:lnTo>
                <a:lnTo>
                  <a:pt x="496071" y="294996"/>
                </a:lnTo>
                <a:lnTo>
                  <a:pt x="484456" y="337300"/>
                </a:lnTo>
                <a:lnTo>
                  <a:pt x="465960" y="376254"/>
                </a:lnTo>
                <a:lnTo>
                  <a:pt x="441291" y="411154"/>
                </a:lnTo>
                <a:lnTo>
                  <a:pt x="411154" y="441291"/>
                </a:lnTo>
                <a:lnTo>
                  <a:pt x="376255" y="465960"/>
                </a:lnTo>
                <a:lnTo>
                  <a:pt x="337300" y="484456"/>
                </a:lnTo>
                <a:lnTo>
                  <a:pt x="294996" y="496071"/>
                </a:lnTo>
                <a:lnTo>
                  <a:pt x="250049" y="500099"/>
                </a:lnTo>
                <a:close/>
              </a:path>
            </a:pathLst>
          </a:custGeom>
          <a:solidFill>
            <a:srgbClr val="10B9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8471" y="4149593"/>
            <a:ext cx="4467225" cy="259969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4106545">
              <a:lnSpc>
                <a:spcPct val="100000"/>
              </a:lnSpc>
              <a:spcBef>
                <a:spcPts val="1025"/>
              </a:spcBef>
            </a:pPr>
            <a:r>
              <a:rPr sz="2700" b="1" spc="-62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2700">
              <a:latin typeface="Tahoma"/>
              <a:cs typeface="Tahoma"/>
            </a:endParaRPr>
          </a:p>
          <a:p>
            <a:pPr marL="2091055">
              <a:lnSpc>
                <a:spcPct val="100000"/>
              </a:lnSpc>
              <a:spcBef>
                <a:spcPts val="1000"/>
              </a:spcBef>
            </a:pPr>
            <a:r>
              <a:rPr sz="2900" b="1" spc="-35" dirty="0">
                <a:latin typeface="Tahoma"/>
                <a:cs typeface="Tahoma"/>
              </a:rPr>
              <a:t>Perencanaan</a:t>
            </a:r>
            <a:endParaRPr sz="2900">
              <a:latin typeface="Tahoma"/>
              <a:cs typeface="Tahoma"/>
            </a:endParaRPr>
          </a:p>
          <a:p>
            <a:pPr marL="12700" marR="5080" indent="140335" algn="r">
              <a:lnSpc>
                <a:spcPct val="120000"/>
              </a:lnSpc>
              <a:spcBef>
                <a:spcPts val="675"/>
              </a:spcBef>
            </a:pP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Perencanaan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195" dirty="0">
                <a:solidFill>
                  <a:srgbClr val="334155"/>
                </a:solidFill>
                <a:latin typeface="Tahoma"/>
                <a:cs typeface="Tahoma"/>
              </a:rPr>
              <a:t>PM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melalui</a:t>
            </a:r>
            <a:r>
              <a:rPr sz="1900" spc="-5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refleksi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30" dirty="0">
                <a:solidFill>
                  <a:srgbClr val="334155"/>
                </a:solidFill>
                <a:latin typeface="Tahoma"/>
                <a:cs typeface="Tahoma"/>
              </a:rPr>
              <a:t>guru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terhadap</a:t>
            </a:r>
            <a:r>
              <a:rPr sz="1900" spc="1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diri</a:t>
            </a:r>
            <a:r>
              <a:rPr sz="1900" spc="1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sendiri,</a:t>
            </a:r>
            <a:r>
              <a:rPr sz="1900" spc="2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334155"/>
                </a:solidFill>
                <a:latin typeface="Tahoma"/>
                <a:cs typeface="Tahoma"/>
              </a:rPr>
              <a:t>karakteristik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peserta</a:t>
            </a:r>
            <a:r>
              <a:rPr sz="1900" spc="16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didik,</a:t>
            </a:r>
            <a:r>
              <a:rPr sz="1900" spc="17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materi</a:t>
            </a:r>
            <a:r>
              <a:rPr sz="1900" spc="16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pelajaran,</a:t>
            </a:r>
            <a:r>
              <a:rPr sz="1900" spc="17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sumber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daya</a:t>
            </a:r>
            <a:r>
              <a:rPr sz="1900" spc="-2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dan</a:t>
            </a:r>
            <a:r>
              <a:rPr sz="1900" spc="-2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mitra</a:t>
            </a:r>
            <a:r>
              <a:rPr sz="1900" spc="-2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9368" y="2439818"/>
            <a:ext cx="5629280" cy="6104767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453949" y="2511256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80">
                <a:moveTo>
                  <a:pt x="250049" y="500099"/>
                </a:moveTo>
                <a:lnTo>
                  <a:pt x="205103" y="496071"/>
                </a:lnTo>
                <a:lnTo>
                  <a:pt x="162799" y="484456"/>
                </a:lnTo>
                <a:lnTo>
                  <a:pt x="123845" y="465960"/>
                </a:lnTo>
                <a:lnTo>
                  <a:pt x="88946" y="441291"/>
                </a:lnTo>
                <a:lnTo>
                  <a:pt x="58808" y="411154"/>
                </a:lnTo>
                <a:lnTo>
                  <a:pt x="34139" y="376255"/>
                </a:lnTo>
                <a:lnTo>
                  <a:pt x="15643" y="337300"/>
                </a:lnTo>
                <a:lnTo>
                  <a:pt x="4028" y="294996"/>
                </a:lnTo>
                <a:lnTo>
                  <a:pt x="0" y="250049"/>
                </a:lnTo>
                <a:lnTo>
                  <a:pt x="4028" y="205103"/>
                </a:lnTo>
                <a:lnTo>
                  <a:pt x="15643" y="162799"/>
                </a:lnTo>
                <a:lnTo>
                  <a:pt x="34139" y="123844"/>
                </a:lnTo>
                <a:lnTo>
                  <a:pt x="58808" y="88945"/>
                </a:lnTo>
                <a:lnTo>
                  <a:pt x="88946" y="58808"/>
                </a:lnTo>
                <a:lnTo>
                  <a:pt x="123845" y="34139"/>
                </a:lnTo>
                <a:lnTo>
                  <a:pt x="162799" y="15643"/>
                </a:lnTo>
                <a:lnTo>
                  <a:pt x="205103" y="4028"/>
                </a:lnTo>
                <a:lnTo>
                  <a:pt x="250049" y="0"/>
                </a:lnTo>
                <a:lnTo>
                  <a:pt x="299060" y="4849"/>
                </a:lnTo>
                <a:lnTo>
                  <a:pt x="345740" y="19033"/>
                </a:lnTo>
                <a:lnTo>
                  <a:pt x="388778" y="42011"/>
                </a:lnTo>
                <a:lnTo>
                  <a:pt x="426862" y="73238"/>
                </a:lnTo>
                <a:lnTo>
                  <a:pt x="458088" y="111322"/>
                </a:lnTo>
                <a:lnTo>
                  <a:pt x="481066" y="154360"/>
                </a:lnTo>
                <a:lnTo>
                  <a:pt x="495251" y="201039"/>
                </a:lnTo>
                <a:lnTo>
                  <a:pt x="500099" y="250049"/>
                </a:lnTo>
                <a:lnTo>
                  <a:pt x="496071" y="294996"/>
                </a:lnTo>
                <a:lnTo>
                  <a:pt x="484456" y="337300"/>
                </a:lnTo>
                <a:lnTo>
                  <a:pt x="465960" y="376255"/>
                </a:lnTo>
                <a:lnTo>
                  <a:pt x="441291" y="411154"/>
                </a:lnTo>
                <a:lnTo>
                  <a:pt x="411154" y="441291"/>
                </a:lnTo>
                <a:lnTo>
                  <a:pt x="376255" y="465960"/>
                </a:lnTo>
                <a:lnTo>
                  <a:pt x="337300" y="484456"/>
                </a:lnTo>
                <a:lnTo>
                  <a:pt x="294996" y="496071"/>
                </a:lnTo>
                <a:lnTo>
                  <a:pt x="250049" y="500099"/>
                </a:lnTo>
                <a:close/>
              </a:path>
            </a:pathLst>
          </a:custGeom>
          <a:solidFill>
            <a:srgbClr val="0659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441249" y="2423199"/>
            <a:ext cx="4345305" cy="259969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1025"/>
              </a:spcBef>
            </a:pPr>
            <a:r>
              <a:rPr sz="2700" b="1" spc="-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2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900" b="1" spc="-10" dirty="0">
                <a:latin typeface="Tahoma"/>
                <a:cs typeface="Tahoma"/>
              </a:rPr>
              <a:t>Pelaksanaan</a:t>
            </a:r>
            <a:endParaRPr sz="290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  <a:spcBef>
                <a:spcPts val="675"/>
              </a:spcBef>
            </a:pP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Pelaksanaan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334155"/>
                </a:solidFill>
                <a:latin typeface="Tahoma"/>
                <a:cs typeface="Tahoma"/>
              </a:rPr>
              <a:t>pembelajaran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dengan prinsip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berkesadaran,</a:t>
            </a:r>
            <a:r>
              <a:rPr sz="1900" spc="-3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bermakna,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0" dirty="0">
                <a:solidFill>
                  <a:srgbClr val="334155"/>
                </a:solidFill>
                <a:latin typeface="Tahoma"/>
                <a:cs typeface="Tahoma"/>
              </a:rPr>
              <a:t>dan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menggembirakan</a:t>
            </a:r>
            <a:r>
              <a:rPr sz="1900" spc="-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melalui</a:t>
            </a:r>
            <a:r>
              <a:rPr sz="1900" spc="-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pengalaman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belajar</a:t>
            </a:r>
            <a:r>
              <a:rPr sz="1900" spc="23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memahami,</a:t>
            </a:r>
            <a:r>
              <a:rPr sz="1900" spc="2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merefleksi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453949" y="5630693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79" h="500379">
                <a:moveTo>
                  <a:pt x="250049" y="500099"/>
                </a:moveTo>
                <a:lnTo>
                  <a:pt x="205103" y="496071"/>
                </a:lnTo>
                <a:lnTo>
                  <a:pt x="162799" y="484456"/>
                </a:lnTo>
                <a:lnTo>
                  <a:pt x="123845" y="465960"/>
                </a:lnTo>
                <a:lnTo>
                  <a:pt x="88946" y="441291"/>
                </a:lnTo>
                <a:lnTo>
                  <a:pt x="58808" y="411154"/>
                </a:lnTo>
                <a:lnTo>
                  <a:pt x="34139" y="376254"/>
                </a:lnTo>
                <a:lnTo>
                  <a:pt x="15643" y="337300"/>
                </a:lnTo>
                <a:lnTo>
                  <a:pt x="4028" y="294996"/>
                </a:lnTo>
                <a:lnTo>
                  <a:pt x="0" y="250049"/>
                </a:lnTo>
                <a:lnTo>
                  <a:pt x="4028" y="205103"/>
                </a:lnTo>
                <a:lnTo>
                  <a:pt x="15643" y="162799"/>
                </a:lnTo>
                <a:lnTo>
                  <a:pt x="34139" y="123844"/>
                </a:lnTo>
                <a:lnTo>
                  <a:pt x="58808" y="88945"/>
                </a:lnTo>
                <a:lnTo>
                  <a:pt x="88946" y="58808"/>
                </a:lnTo>
                <a:lnTo>
                  <a:pt x="123845" y="34139"/>
                </a:lnTo>
                <a:lnTo>
                  <a:pt x="162799" y="15643"/>
                </a:lnTo>
                <a:lnTo>
                  <a:pt x="205103" y="4028"/>
                </a:lnTo>
                <a:lnTo>
                  <a:pt x="250049" y="0"/>
                </a:lnTo>
                <a:lnTo>
                  <a:pt x="299060" y="4849"/>
                </a:lnTo>
                <a:lnTo>
                  <a:pt x="345740" y="19033"/>
                </a:lnTo>
                <a:lnTo>
                  <a:pt x="388778" y="42011"/>
                </a:lnTo>
                <a:lnTo>
                  <a:pt x="426862" y="73237"/>
                </a:lnTo>
                <a:lnTo>
                  <a:pt x="458088" y="111322"/>
                </a:lnTo>
                <a:lnTo>
                  <a:pt x="481066" y="154359"/>
                </a:lnTo>
                <a:lnTo>
                  <a:pt x="495251" y="201039"/>
                </a:lnTo>
                <a:lnTo>
                  <a:pt x="500099" y="250049"/>
                </a:lnTo>
                <a:lnTo>
                  <a:pt x="496071" y="294996"/>
                </a:lnTo>
                <a:lnTo>
                  <a:pt x="484456" y="337300"/>
                </a:lnTo>
                <a:lnTo>
                  <a:pt x="465960" y="376254"/>
                </a:lnTo>
                <a:lnTo>
                  <a:pt x="441291" y="411154"/>
                </a:lnTo>
                <a:lnTo>
                  <a:pt x="411154" y="441291"/>
                </a:lnTo>
                <a:lnTo>
                  <a:pt x="376255" y="465960"/>
                </a:lnTo>
                <a:lnTo>
                  <a:pt x="337300" y="484456"/>
                </a:lnTo>
                <a:lnTo>
                  <a:pt x="294996" y="496071"/>
                </a:lnTo>
                <a:lnTo>
                  <a:pt x="250049" y="500099"/>
                </a:lnTo>
                <a:close/>
              </a:path>
            </a:pathLst>
          </a:custGeom>
          <a:solidFill>
            <a:srgbClr val="0D94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441249" y="5542612"/>
            <a:ext cx="4688205" cy="2947035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25"/>
              </a:spcBef>
            </a:pPr>
            <a:r>
              <a:rPr sz="2700" b="1" spc="-5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2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900" b="1" spc="-10" dirty="0">
                <a:latin typeface="Tahoma"/>
                <a:cs typeface="Tahoma"/>
              </a:rPr>
              <a:t>Asesmen</a:t>
            </a:r>
            <a:endParaRPr sz="290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  <a:spcBef>
                <a:spcPts val="680"/>
              </a:spcBef>
            </a:pPr>
            <a:r>
              <a:rPr sz="1900" spc="100" dirty="0">
                <a:solidFill>
                  <a:srgbClr val="334155"/>
                </a:solidFill>
                <a:latin typeface="Tahoma"/>
                <a:cs typeface="Tahoma"/>
              </a:rPr>
              <a:t>Asesmen</a:t>
            </a:r>
            <a:r>
              <a:rPr sz="1900" spc="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tidak</a:t>
            </a:r>
            <a:r>
              <a:rPr sz="1900" spc="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hanya</a:t>
            </a:r>
            <a:r>
              <a:rPr sz="1900" spc="1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334155"/>
                </a:solidFill>
                <a:latin typeface="Tahoma"/>
                <a:cs typeface="Tahoma"/>
              </a:rPr>
              <a:t>berfokus</a:t>
            </a:r>
            <a:r>
              <a:rPr sz="1900" spc="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pada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penguasaan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teori,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tetapi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334155"/>
                </a:solidFill>
                <a:latin typeface="Tahoma"/>
                <a:cs typeface="Tahoma"/>
              </a:rPr>
              <a:t>juga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pada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pemahaman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konseptual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334155"/>
                </a:solidFill>
                <a:latin typeface="Tahoma"/>
                <a:cs typeface="Tahoma"/>
              </a:rPr>
              <a:t>yang</a:t>
            </a:r>
            <a:r>
              <a:rPr sz="1900" spc="-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mendalam, </a:t>
            </a:r>
            <a:r>
              <a:rPr sz="1900" spc="10" dirty="0">
                <a:solidFill>
                  <a:srgbClr val="334155"/>
                </a:solidFill>
                <a:latin typeface="Tahoma"/>
                <a:cs typeface="Tahoma"/>
              </a:rPr>
              <a:t>keterampilan</a:t>
            </a:r>
            <a:r>
              <a:rPr sz="1900" spc="14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334155"/>
                </a:solidFill>
                <a:latin typeface="Tahoma"/>
                <a:cs typeface="Tahoma"/>
              </a:rPr>
              <a:t>berpikir</a:t>
            </a:r>
            <a:r>
              <a:rPr sz="1900" spc="145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10" dirty="0">
                <a:solidFill>
                  <a:srgbClr val="334155"/>
                </a:solidFill>
                <a:latin typeface="Tahoma"/>
                <a:cs typeface="Tahoma"/>
              </a:rPr>
              <a:t>kritis,</a:t>
            </a:r>
            <a:r>
              <a:rPr sz="1900" spc="1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45" dirty="0">
                <a:solidFill>
                  <a:srgbClr val="334155"/>
                </a:solidFill>
                <a:latin typeface="Tahoma"/>
                <a:cs typeface="Tahoma"/>
              </a:rPr>
              <a:t>serta </a:t>
            </a:r>
            <a:r>
              <a:rPr sz="1900" spc="70" dirty="0">
                <a:solidFill>
                  <a:srgbClr val="334155"/>
                </a:solidFill>
                <a:latin typeface="Tahoma"/>
                <a:cs typeface="Tahoma"/>
              </a:rPr>
              <a:t>penerapan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55" dirty="0">
                <a:solidFill>
                  <a:srgbClr val="334155"/>
                </a:solidFill>
                <a:latin typeface="Tahoma"/>
                <a:cs typeface="Tahoma"/>
              </a:rPr>
              <a:t>dalam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65" dirty="0">
                <a:solidFill>
                  <a:srgbClr val="334155"/>
                </a:solidFill>
                <a:latin typeface="Tahoma"/>
                <a:cs typeface="Tahoma"/>
              </a:rPr>
              <a:t>kehidupan</a:t>
            </a:r>
            <a:r>
              <a:rPr sz="1900" spc="-50" dirty="0">
                <a:solidFill>
                  <a:srgbClr val="334155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334155"/>
                </a:solidFill>
                <a:latin typeface="Tahoma"/>
                <a:cs typeface="Tahoma"/>
              </a:rPr>
              <a:t>nyata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45" dirty="0">
                <a:latin typeface="Tahoma"/>
                <a:cs typeface="Tahoma"/>
              </a:rPr>
              <a:t>4</a:t>
            </a:fld>
            <a:endParaRPr b="1" spc="45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-114" dirty="0"/>
              <a:t>Perencanaan</a:t>
            </a:r>
            <a:r>
              <a:rPr sz="5600" spc="-190" dirty="0"/>
              <a:t> </a:t>
            </a:r>
            <a:r>
              <a:rPr sz="5600" spc="-200" dirty="0"/>
              <a:t>Pembelajaran</a:t>
            </a:r>
            <a:r>
              <a:rPr sz="5600" spc="-185" dirty="0"/>
              <a:t> </a:t>
            </a:r>
            <a:r>
              <a:rPr sz="5600" spc="-55" dirty="0"/>
              <a:t>Mendalam</a:t>
            </a:r>
            <a:endParaRPr sz="5600"/>
          </a:p>
        </p:txBody>
      </p:sp>
      <p:grpSp>
        <p:nvGrpSpPr>
          <p:cNvPr id="3" name="object 3"/>
          <p:cNvGrpSpPr/>
          <p:nvPr/>
        </p:nvGrpSpPr>
        <p:grpSpPr>
          <a:xfrm>
            <a:off x="1219201" y="2400300"/>
            <a:ext cx="15850235" cy="3400425"/>
            <a:chOff x="1219201" y="2400300"/>
            <a:chExt cx="15850235" cy="34004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1" y="2400300"/>
              <a:ext cx="15849616" cy="340000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00201" y="2857499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166649" y="333299"/>
                  </a:moveTo>
                  <a:lnTo>
                    <a:pt x="122347" y="327347"/>
                  </a:lnTo>
                  <a:lnTo>
                    <a:pt x="82538" y="310547"/>
                  </a:lnTo>
                  <a:lnTo>
                    <a:pt x="48810" y="284489"/>
                  </a:lnTo>
                  <a:lnTo>
                    <a:pt x="22752" y="250761"/>
                  </a:lnTo>
                  <a:lnTo>
                    <a:pt x="5952" y="210952"/>
                  </a:lnTo>
                  <a:lnTo>
                    <a:pt x="0" y="166649"/>
                  </a:lnTo>
                  <a:lnTo>
                    <a:pt x="5952" y="122347"/>
                  </a:lnTo>
                  <a:lnTo>
                    <a:pt x="22752" y="82538"/>
                  </a:lnTo>
                  <a:lnTo>
                    <a:pt x="48810" y="48810"/>
                  </a:lnTo>
                  <a:lnTo>
                    <a:pt x="82538" y="22752"/>
                  </a:lnTo>
                  <a:lnTo>
                    <a:pt x="122347" y="5952"/>
                  </a:lnTo>
                  <a:lnTo>
                    <a:pt x="166649" y="0"/>
                  </a:lnTo>
                  <a:lnTo>
                    <a:pt x="199313" y="3231"/>
                  </a:lnTo>
                  <a:lnTo>
                    <a:pt x="259107" y="27999"/>
                  </a:lnTo>
                  <a:lnTo>
                    <a:pt x="305300" y="74192"/>
                  </a:lnTo>
                  <a:lnTo>
                    <a:pt x="330068" y="133986"/>
                  </a:lnTo>
                  <a:lnTo>
                    <a:pt x="333299" y="166649"/>
                  </a:lnTo>
                  <a:lnTo>
                    <a:pt x="327347" y="210952"/>
                  </a:lnTo>
                  <a:lnTo>
                    <a:pt x="310547" y="250761"/>
                  </a:lnTo>
                  <a:lnTo>
                    <a:pt x="284489" y="284489"/>
                  </a:lnTo>
                  <a:lnTo>
                    <a:pt x="250761" y="310547"/>
                  </a:lnTo>
                  <a:lnTo>
                    <a:pt x="210952" y="327347"/>
                  </a:lnTo>
                  <a:lnTo>
                    <a:pt x="166649" y="333299"/>
                  </a:lnTo>
                  <a:close/>
                </a:path>
              </a:pathLst>
            </a:custGeom>
            <a:solidFill>
              <a:srgbClr val="37B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05019" y="2870046"/>
            <a:ext cx="124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3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3277" y="2753359"/>
            <a:ext cx="20529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14" dirty="0">
                <a:solidFill>
                  <a:srgbClr val="FFFFFF"/>
                </a:solidFill>
                <a:latin typeface="Tahoma"/>
                <a:cs typeface="Tahoma"/>
              </a:rPr>
              <a:t>Identifikasi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6048" y="3356483"/>
            <a:ext cx="4728845" cy="128778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47040" indent="-422909">
              <a:lnSpc>
                <a:spcPct val="100000"/>
              </a:lnSpc>
              <a:spcBef>
                <a:spcPts val="420"/>
              </a:spcBef>
              <a:buAutoNum type="alphaLcPeriod"/>
              <a:tabLst>
                <a:tab pos="447040" algn="l"/>
              </a:tabLst>
            </a:pP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Mengidentifikasi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kesiapan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peserta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didik</a:t>
            </a:r>
            <a:endParaRPr sz="1800">
              <a:latin typeface="Tahoma"/>
              <a:cs typeface="Tahoma"/>
            </a:endParaRPr>
          </a:p>
          <a:p>
            <a:pPr marL="447040" marR="962025" indent="-434975">
              <a:lnSpc>
                <a:spcPct val="114999"/>
              </a:lnSpc>
              <a:buAutoNum type="alphaLcPeriod"/>
              <a:tabLst>
                <a:tab pos="447040" algn="l"/>
              </a:tabLst>
            </a:pP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Memahami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karakteristik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materi pelajaran</a:t>
            </a:r>
            <a:endParaRPr sz="1800">
              <a:latin typeface="Tahoma"/>
              <a:cs typeface="Tahoma"/>
            </a:endParaRPr>
          </a:p>
          <a:p>
            <a:pPr marL="447040" indent="-425450">
              <a:lnSpc>
                <a:spcPct val="100000"/>
              </a:lnSpc>
              <a:spcBef>
                <a:spcPts val="325"/>
              </a:spcBef>
              <a:buAutoNum type="alphaLcPeriod"/>
              <a:tabLst>
                <a:tab pos="447040" algn="l"/>
              </a:tabLst>
            </a:pP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Menentukan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dimensi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profil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Lulusan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11797" y="2857500"/>
            <a:ext cx="737235" cy="1504950"/>
            <a:chOff x="7111797" y="2857500"/>
            <a:chExt cx="737235" cy="150495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1797" y="3848100"/>
              <a:ext cx="270449" cy="51434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15232" y="2857500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166649" y="333299"/>
                  </a:moveTo>
                  <a:lnTo>
                    <a:pt x="122347" y="327347"/>
                  </a:lnTo>
                  <a:lnTo>
                    <a:pt x="82538" y="310547"/>
                  </a:lnTo>
                  <a:lnTo>
                    <a:pt x="48810" y="284489"/>
                  </a:lnTo>
                  <a:lnTo>
                    <a:pt x="22752" y="250761"/>
                  </a:lnTo>
                  <a:lnTo>
                    <a:pt x="5952" y="210952"/>
                  </a:lnTo>
                  <a:lnTo>
                    <a:pt x="0" y="166649"/>
                  </a:lnTo>
                  <a:lnTo>
                    <a:pt x="5952" y="122347"/>
                  </a:lnTo>
                  <a:lnTo>
                    <a:pt x="22752" y="82538"/>
                  </a:lnTo>
                  <a:lnTo>
                    <a:pt x="48810" y="48810"/>
                  </a:lnTo>
                  <a:lnTo>
                    <a:pt x="82538" y="22752"/>
                  </a:lnTo>
                  <a:lnTo>
                    <a:pt x="122347" y="5952"/>
                  </a:lnTo>
                  <a:lnTo>
                    <a:pt x="166649" y="0"/>
                  </a:lnTo>
                  <a:lnTo>
                    <a:pt x="199313" y="3231"/>
                  </a:lnTo>
                  <a:lnTo>
                    <a:pt x="259107" y="27999"/>
                  </a:lnTo>
                  <a:lnTo>
                    <a:pt x="305300" y="74192"/>
                  </a:lnTo>
                  <a:lnTo>
                    <a:pt x="330068" y="133986"/>
                  </a:lnTo>
                  <a:lnTo>
                    <a:pt x="333299" y="166649"/>
                  </a:lnTo>
                  <a:lnTo>
                    <a:pt x="327347" y="210952"/>
                  </a:lnTo>
                  <a:lnTo>
                    <a:pt x="310547" y="250761"/>
                  </a:lnTo>
                  <a:lnTo>
                    <a:pt x="284489" y="284489"/>
                  </a:lnTo>
                  <a:lnTo>
                    <a:pt x="250761" y="310547"/>
                  </a:lnTo>
                  <a:lnTo>
                    <a:pt x="210951" y="327347"/>
                  </a:lnTo>
                  <a:lnTo>
                    <a:pt x="166649" y="333299"/>
                  </a:lnTo>
                  <a:close/>
                </a:path>
              </a:pathLst>
            </a:custGeom>
            <a:solidFill>
              <a:srgbClr val="37BD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90210" y="2870046"/>
            <a:ext cx="169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88308" y="2753359"/>
            <a:ext cx="388810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0" dirty="0">
                <a:solidFill>
                  <a:srgbClr val="FFFFFF"/>
                </a:solidFill>
                <a:latin typeface="Tahoma"/>
                <a:cs typeface="Tahoma"/>
              </a:rPr>
              <a:t>Desain</a:t>
            </a:r>
            <a:r>
              <a:rPr sz="3000" b="1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100" dirty="0">
                <a:solidFill>
                  <a:srgbClr val="FFFFFF"/>
                </a:solidFill>
                <a:latin typeface="Tahoma"/>
                <a:cs typeface="Tahoma"/>
              </a:rPr>
              <a:t>Pembelajaran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11079" y="3356483"/>
            <a:ext cx="7657465" cy="19183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47040" indent="-422909">
              <a:lnSpc>
                <a:spcPct val="100000"/>
              </a:lnSpc>
              <a:spcBef>
                <a:spcPts val="420"/>
              </a:spcBef>
              <a:buAutoNum type="alphaLcPeriod"/>
              <a:tabLst>
                <a:tab pos="447040" algn="l"/>
              </a:tabLst>
            </a:pP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Menentukan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capaian</a:t>
            </a:r>
            <a:r>
              <a:rPr sz="18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pembelajaran</a:t>
            </a:r>
            <a:endParaRPr sz="1800">
              <a:latin typeface="Tahoma"/>
              <a:cs typeface="Tahoma"/>
            </a:endParaRPr>
          </a:p>
          <a:p>
            <a:pPr marL="447040" indent="-434340">
              <a:lnSpc>
                <a:spcPct val="100000"/>
              </a:lnSpc>
              <a:spcBef>
                <a:spcPts val="325"/>
              </a:spcBef>
              <a:buAutoNum type="alphaLcPeriod"/>
              <a:tabLst>
                <a:tab pos="447040" algn="l"/>
              </a:tabLst>
            </a:pP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Menentukan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topik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pembelajaran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kontekstual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 dan 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relevan</a:t>
            </a:r>
            <a:endParaRPr sz="1800">
              <a:latin typeface="Tahoma"/>
              <a:cs typeface="Tahoma"/>
            </a:endParaRPr>
          </a:p>
          <a:p>
            <a:pPr marL="447040" indent="-425450">
              <a:lnSpc>
                <a:spcPct val="100000"/>
              </a:lnSpc>
              <a:spcBef>
                <a:spcPts val="325"/>
              </a:spcBef>
              <a:buAutoNum type="alphaLcPeriod"/>
              <a:tabLst>
                <a:tab pos="447040" algn="l"/>
              </a:tabLst>
            </a:pP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Mengintegrasikan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lintas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disiplin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ilmu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yang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relevan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topik</a:t>
            </a:r>
            <a:endParaRPr sz="1800">
              <a:latin typeface="Tahoma"/>
              <a:cs typeface="Tahoma"/>
            </a:endParaRPr>
          </a:p>
          <a:p>
            <a:pPr marL="447040" indent="-434340">
              <a:lnSpc>
                <a:spcPct val="100000"/>
              </a:lnSpc>
              <a:spcBef>
                <a:spcPts val="325"/>
              </a:spcBef>
              <a:buAutoNum type="alphaLcPeriod"/>
              <a:tabLst>
                <a:tab pos="447040" algn="l"/>
              </a:tabLst>
            </a:pP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Menentukan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tujuan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pembelajaran</a:t>
            </a:r>
            <a:endParaRPr sz="1800">
              <a:latin typeface="Tahoma"/>
              <a:cs typeface="Tahoma"/>
            </a:endParaRPr>
          </a:p>
          <a:p>
            <a:pPr marL="447040" marR="5080" indent="-427990">
              <a:lnSpc>
                <a:spcPct val="114999"/>
              </a:lnSpc>
              <a:buAutoNum type="alphaLcPeriod"/>
              <a:tabLst>
                <a:tab pos="447040" algn="l"/>
              </a:tabLst>
            </a:pP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Menentukan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kerangka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pembelajaran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(praktik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pedagogis,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kemitraan 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pembelajaran,</a:t>
            </a:r>
            <a:r>
              <a:rPr sz="1800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lingkungan</a:t>
            </a:r>
            <a:r>
              <a:rPr sz="1800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pembelajaran,</a:t>
            </a:r>
            <a:r>
              <a:rPr sz="1800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pemanfaatan</a:t>
            </a:r>
            <a:r>
              <a:rPr sz="1800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digital)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19201" y="5800725"/>
            <a:ext cx="5915025" cy="3400425"/>
            <a:chOff x="1219201" y="5800725"/>
            <a:chExt cx="5915025" cy="340042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1" y="5800725"/>
              <a:ext cx="5915030" cy="340000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00201" y="6257924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166649" y="333299"/>
                  </a:moveTo>
                  <a:lnTo>
                    <a:pt x="122347" y="327347"/>
                  </a:lnTo>
                  <a:lnTo>
                    <a:pt x="82538" y="310547"/>
                  </a:lnTo>
                  <a:lnTo>
                    <a:pt x="48810" y="284489"/>
                  </a:lnTo>
                  <a:lnTo>
                    <a:pt x="22752" y="250761"/>
                  </a:lnTo>
                  <a:lnTo>
                    <a:pt x="5952" y="210952"/>
                  </a:lnTo>
                  <a:lnTo>
                    <a:pt x="0" y="166649"/>
                  </a:lnTo>
                  <a:lnTo>
                    <a:pt x="5952" y="122347"/>
                  </a:lnTo>
                  <a:lnTo>
                    <a:pt x="22752" y="82538"/>
                  </a:lnTo>
                  <a:lnTo>
                    <a:pt x="48810" y="48810"/>
                  </a:lnTo>
                  <a:lnTo>
                    <a:pt x="82538" y="22752"/>
                  </a:lnTo>
                  <a:lnTo>
                    <a:pt x="122347" y="5952"/>
                  </a:lnTo>
                  <a:lnTo>
                    <a:pt x="166649" y="0"/>
                  </a:lnTo>
                  <a:lnTo>
                    <a:pt x="199313" y="3231"/>
                  </a:lnTo>
                  <a:lnTo>
                    <a:pt x="259107" y="27999"/>
                  </a:lnTo>
                  <a:lnTo>
                    <a:pt x="305300" y="74192"/>
                  </a:lnTo>
                  <a:lnTo>
                    <a:pt x="330068" y="133986"/>
                  </a:lnTo>
                  <a:lnTo>
                    <a:pt x="333299" y="166649"/>
                  </a:lnTo>
                  <a:lnTo>
                    <a:pt x="327347" y="210952"/>
                  </a:lnTo>
                  <a:lnTo>
                    <a:pt x="310547" y="250761"/>
                  </a:lnTo>
                  <a:lnTo>
                    <a:pt x="284489" y="284489"/>
                  </a:lnTo>
                  <a:lnTo>
                    <a:pt x="250761" y="310547"/>
                  </a:lnTo>
                  <a:lnTo>
                    <a:pt x="210952" y="327347"/>
                  </a:lnTo>
                  <a:lnTo>
                    <a:pt x="166649" y="333299"/>
                  </a:lnTo>
                  <a:close/>
                </a:path>
              </a:pathLst>
            </a:custGeom>
            <a:solidFill>
              <a:srgbClr val="0DA5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74452" y="6270496"/>
            <a:ext cx="180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73277" y="6153785"/>
            <a:ext cx="17437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FFFFFF"/>
                </a:solidFill>
                <a:latin typeface="Tahoma"/>
                <a:cs typeface="Tahoma"/>
              </a:rPr>
              <a:t>Asesmen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96048" y="6756908"/>
            <a:ext cx="4385310" cy="9721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47040" indent="-422909">
              <a:lnSpc>
                <a:spcPct val="100000"/>
              </a:lnSpc>
              <a:spcBef>
                <a:spcPts val="420"/>
              </a:spcBef>
              <a:buAutoNum type="alphaLcPeriod"/>
              <a:tabLst>
                <a:tab pos="447040" algn="l"/>
              </a:tabLst>
            </a:pP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Asesmen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awal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pembelajaran</a:t>
            </a:r>
            <a:endParaRPr sz="1800">
              <a:latin typeface="Tahoma"/>
              <a:cs typeface="Tahoma"/>
            </a:endParaRPr>
          </a:p>
          <a:p>
            <a:pPr marL="447040" indent="-434340">
              <a:lnSpc>
                <a:spcPct val="100000"/>
              </a:lnSpc>
              <a:spcBef>
                <a:spcPts val="325"/>
              </a:spcBef>
              <a:buAutoNum type="alphaLcPeriod"/>
              <a:tabLst>
                <a:tab pos="447040" algn="l"/>
              </a:tabLst>
            </a:pP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Asesmen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proses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pembelajaran</a:t>
            </a:r>
            <a:endParaRPr sz="1800">
              <a:latin typeface="Tahoma"/>
              <a:cs typeface="Tahoma"/>
            </a:endParaRPr>
          </a:p>
          <a:p>
            <a:pPr marL="447040" indent="-425450">
              <a:lnSpc>
                <a:spcPct val="100000"/>
              </a:lnSpc>
              <a:spcBef>
                <a:spcPts val="325"/>
              </a:spcBef>
              <a:buAutoNum type="alphaLcPeriod"/>
              <a:tabLst>
                <a:tab pos="447040" algn="l"/>
              </a:tabLst>
            </a:pP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Asesmen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pada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akhir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pembelajaran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886190" y="5800725"/>
            <a:ext cx="10182860" cy="3400425"/>
            <a:chOff x="6886190" y="5800725"/>
            <a:chExt cx="10182860" cy="340042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86190" y="7239000"/>
              <a:ext cx="257174" cy="5143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34232" y="5800725"/>
              <a:ext cx="9934585" cy="340000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515232" y="6257924"/>
              <a:ext cx="333375" cy="333375"/>
            </a:xfrm>
            <a:custGeom>
              <a:avLst/>
              <a:gdLst/>
              <a:ahLst/>
              <a:cxnLst/>
              <a:rect l="l" t="t" r="r" b="b"/>
              <a:pathLst>
                <a:path w="333375" h="333375">
                  <a:moveTo>
                    <a:pt x="166649" y="333299"/>
                  </a:moveTo>
                  <a:lnTo>
                    <a:pt x="122347" y="327347"/>
                  </a:lnTo>
                  <a:lnTo>
                    <a:pt x="82538" y="310547"/>
                  </a:lnTo>
                  <a:lnTo>
                    <a:pt x="48810" y="284489"/>
                  </a:lnTo>
                  <a:lnTo>
                    <a:pt x="22752" y="250761"/>
                  </a:lnTo>
                  <a:lnTo>
                    <a:pt x="5952" y="210952"/>
                  </a:lnTo>
                  <a:lnTo>
                    <a:pt x="0" y="166649"/>
                  </a:lnTo>
                  <a:lnTo>
                    <a:pt x="5952" y="122347"/>
                  </a:lnTo>
                  <a:lnTo>
                    <a:pt x="22752" y="82538"/>
                  </a:lnTo>
                  <a:lnTo>
                    <a:pt x="48810" y="48810"/>
                  </a:lnTo>
                  <a:lnTo>
                    <a:pt x="82538" y="22752"/>
                  </a:lnTo>
                  <a:lnTo>
                    <a:pt x="122347" y="5952"/>
                  </a:lnTo>
                  <a:lnTo>
                    <a:pt x="166649" y="0"/>
                  </a:lnTo>
                  <a:lnTo>
                    <a:pt x="199313" y="3231"/>
                  </a:lnTo>
                  <a:lnTo>
                    <a:pt x="259107" y="27999"/>
                  </a:lnTo>
                  <a:lnTo>
                    <a:pt x="305300" y="74192"/>
                  </a:lnTo>
                  <a:lnTo>
                    <a:pt x="330068" y="133986"/>
                  </a:lnTo>
                  <a:lnTo>
                    <a:pt x="333299" y="166649"/>
                  </a:lnTo>
                  <a:lnTo>
                    <a:pt x="327347" y="210952"/>
                  </a:lnTo>
                  <a:lnTo>
                    <a:pt x="310547" y="250761"/>
                  </a:lnTo>
                  <a:lnTo>
                    <a:pt x="284489" y="284489"/>
                  </a:lnTo>
                  <a:lnTo>
                    <a:pt x="250761" y="310547"/>
                  </a:lnTo>
                  <a:lnTo>
                    <a:pt x="210951" y="327347"/>
                  </a:lnTo>
                  <a:lnTo>
                    <a:pt x="166649" y="333299"/>
                  </a:lnTo>
                  <a:close/>
                </a:path>
              </a:pathLst>
            </a:custGeom>
            <a:solidFill>
              <a:srgbClr val="0DA5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588218" y="6270496"/>
            <a:ext cx="173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88308" y="6153785"/>
            <a:ext cx="36525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5" dirty="0">
                <a:solidFill>
                  <a:srgbClr val="FFFFFF"/>
                </a:solidFill>
                <a:latin typeface="Tahoma"/>
                <a:cs typeface="Tahoma"/>
              </a:rPr>
              <a:t>Pengalaman</a:t>
            </a:r>
            <a:r>
              <a:rPr sz="30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000" b="1" spc="-90" dirty="0">
                <a:solidFill>
                  <a:srgbClr val="FFFFFF"/>
                </a:solidFill>
                <a:latin typeface="Tahoma"/>
                <a:cs typeface="Tahoma"/>
              </a:rPr>
              <a:t>Belajar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11079" y="6756908"/>
            <a:ext cx="8496300" cy="191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7040" marR="327025" indent="-422909">
              <a:lnSpc>
                <a:spcPct val="114999"/>
              </a:lnSpc>
              <a:spcBef>
                <a:spcPts val="100"/>
              </a:spcBef>
              <a:buAutoNum type="alphaLcPeriod"/>
              <a:tabLst>
                <a:tab pos="447040" algn="l"/>
              </a:tabLst>
            </a:pP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Merancang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pembelajaran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prinsip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berkesadaran,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bermakna,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Tahoma"/>
                <a:cs typeface="Tahoma"/>
              </a:rPr>
              <a:t>dan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menggembirakan</a:t>
            </a:r>
            <a:endParaRPr sz="1800">
              <a:latin typeface="Tahoma"/>
              <a:cs typeface="Tahoma"/>
            </a:endParaRPr>
          </a:p>
          <a:p>
            <a:pPr marL="447040" marR="5080" indent="-434975">
              <a:lnSpc>
                <a:spcPct val="114999"/>
              </a:lnSpc>
              <a:buAutoNum type="alphaLcPeriod"/>
              <a:tabLst>
                <a:tab pos="447040" algn="l"/>
              </a:tabLst>
            </a:pP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Merancang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tahapan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pembelajaran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dengan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langkah-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langkah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kegiatan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awal,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inti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dan</a:t>
            </a:r>
            <a:r>
              <a:rPr sz="18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penutup.</a:t>
            </a:r>
            <a:endParaRPr sz="1800">
              <a:latin typeface="Tahoma"/>
              <a:cs typeface="Tahoma"/>
            </a:endParaRPr>
          </a:p>
          <a:p>
            <a:pPr marL="447040" marR="697865" indent="-425450">
              <a:lnSpc>
                <a:spcPct val="114999"/>
              </a:lnSpc>
              <a:buAutoNum type="alphaLcPeriod"/>
              <a:tabLst>
                <a:tab pos="447040" algn="l"/>
              </a:tabLst>
            </a:pP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Mendeskripsikan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pengalaman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belajar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memahami,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mengaplikasi,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FFFFFF"/>
                </a:solidFill>
                <a:latin typeface="Tahoma"/>
                <a:cs typeface="Tahoma"/>
              </a:rPr>
              <a:t>dan 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merefleksi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28" name="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39600" y="5774648"/>
            <a:ext cx="514349" cy="274099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45" dirty="0">
                <a:latin typeface="Tahoma"/>
                <a:cs typeface="Tahoma"/>
              </a:rPr>
              <a:t>5</a:t>
            </a:fld>
            <a:endParaRPr b="1" spc="45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802" y="1933575"/>
            <a:ext cx="1990725" cy="213360"/>
          </a:xfrm>
          <a:custGeom>
            <a:avLst/>
            <a:gdLst/>
            <a:ahLst/>
            <a:cxnLst/>
            <a:rect l="l" t="t" r="r" b="b"/>
            <a:pathLst>
              <a:path w="1990725" h="213360">
                <a:moveTo>
                  <a:pt x="1990195" y="213359"/>
                </a:moveTo>
                <a:lnTo>
                  <a:pt x="0" y="213359"/>
                </a:lnTo>
                <a:lnTo>
                  <a:pt x="0" y="0"/>
                </a:lnTo>
                <a:lnTo>
                  <a:pt x="1990195" y="0"/>
                </a:lnTo>
                <a:lnTo>
                  <a:pt x="1990195" y="213359"/>
                </a:lnTo>
                <a:close/>
              </a:path>
            </a:pathLst>
          </a:custGeom>
          <a:solidFill>
            <a:srgbClr val="FCE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857502" y="2257425"/>
            <a:ext cx="13678535" cy="1619250"/>
            <a:chOff x="2857502" y="2257425"/>
            <a:chExt cx="13678535" cy="16192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502" y="2257425"/>
              <a:ext cx="13677914" cy="16190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14824" y="2494024"/>
              <a:ext cx="10486390" cy="812165"/>
            </a:xfrm>
            <a:custGeom>
              <a:avLst/>
              <a:gdLst/>
              <a:ahLst/>
              <a:cxnLst/>
              <a:rect l="l" t="t" r="r" b="b"/>
              <a:pathLst>
                <a:path w="10486390" h="812164">
                  <a:moveTo>
                    <a:pt x="0" y="0"/>
                  </a:moveTo>
                  <a:lnTo>
                    <a:pt x="199199" y="0"/>
                  </a:lnTo>
                  <a:lnTo>
                    <a:pt x="199199" y="189899"/>
                  </a:lnTo>
                  <a:lnTo>
                    <a:pt x="0" y="189899"/>
                  </a:lnTo>
                  <a:lnTo>
                    <a:pt x="0" y="0"/>
                  </a:lnTo>
                  <a:close/>
                </a:path>
                <a:path w="10486390" h="812164">
                  <a:moveTo>
                    <a:pt x="0" y="620637"/>
                  </a:moveTo>
                  <a:lnTo>
                    <a:pt x="199199" y="620637"/>
                  </a:lnTo>
                  <a:lnTo>
                    <a:pt x="199199" y="810537"/>
                  </a:lnTo>
                  <a:lnTo>
                    <a:pt x="0" y="810537"/>
                  </a:lnTo>
                  <a:lnTo>
                    <a:pt x="0" y="620637"/>
                  </a:lnTo>
                  <a:close/>
                </a:path>
                <a:path w="10486390" h="812164">
                  <a:moveTo>
                    <a:pt x="4190974" y="7203"/>
                  </a:moveTo>
                  <a:lnTo>
                    <a:pt x="4390174" y="7203"/>
                  </a:lnTo>
                  <a:lnTo>
                    <a:pt x="4390174" y="195774"/>
                  </a:lnTo>
                  <a:lnTo>
                    <a:pt x="4190974" y="195774"/>
                  </a:lnTo>
                  <a:lnTo>
                    <a:pt x="4190974" y="7203"/>
                  </a:lnTo>
                  <a:close/>
                </a:path>
                <a:path w="10486390" h="812164">
                  <a:moveTo>
                    <a:pt x="4190974" y="623496"/>
                  </a:moveTo>
                  <a:lnTo>
                    <a:pt x="4390174" y="623496"/>
                  </a:lnTo>
                  <a:lnTo>
                    <a:pt x="4390174" y="812067"/>
                  </a:lnTo>
                  <a:lnTo>
                    <a:pt x="4190974" y="812067"/>
                  </a:lnTo>
                  <a:lnTo>
                    <a:pt x="4190974" y="623496"/>
                  </a:lnTo>
                  <a:close/>
                </a:path>
                <a:path w="10486390" h="812164">
                  <a:moveTo>
                    <a:pt x="7315174" y="7203"/>
                  </a:moveTo>
                  <a:lnTo>
                    <a:pt x="7514374" y="7203"/>
                  </a:lnTo>
                  <a:lnTo>
                    <a:pt x="7514374" y="195774"/>
                  </a:lnTo>
                  <a:lnTo>
                    <a:pt x="7315174" y="195774"/>
                  </a:lnTo>
                  <a:lnTo>
                    <a:pt x="7315174" y="7203"/>
                  </a:lnTo>
                  <a:close/>
                </a:path>
                <a:path w="10486390" h="812164">
                  <a:moveTo>
                    <a:pt x="7315174" y="623496"/>
                  </a:moveTo>
                  <a:lnTo>
                    <a:pt x="7514374" y="623496"/>
                  </a:lnTo>
                  <a:lnTo>
                    <a:pt x="7514374" y="812067"/>
                  </a:lnTo>
                  <a:lnTo>
                    <a:pt x="7315174" y="812067"/>
                  </a:lnTo>
                  <a:lnTo>
                    <a:pt x="7315174" y="623496"/>
                  </a:lnTo>
                  <a:close/>
                </a:path>
                <a:path w="10486390" h="812164">
                  <a:moveTo>
                    <a:pt x="10286974" y="7203"/>
                  </a:moveTo>
                  <a:lnTo>
                    <a:pt x="10486174" y="7203"/>
                  </a:lnTo>
                  <a:lnTo>
                    <a:pt x="10486174" y="195774"/>
                  </a:lnTo>
                  <a:lnTo>
                    <a:pt x="10286974" y="195774"/>
                  </a:lnTo>
                  <a:lnTo>
                    <a:pt x="10286974" y="7203"/>
                  </a:lnTo>
                  <a:close/>
                </a:path>
                <a:path w="10486390" h="812164">
                  <a:moveTo>
                    <a:pt x="10286974" y="623496"/>
                  </a:moveTo>
                  <a:lnTo>
                    <a:pt x="10486174" y="623496"/>
                  </a:lnTo>
                  <a:lnTo>
                    <a:pt x="10486174" y="812067"/>
                  </a:lnTo>
                  <a:lnTo>
                    <a:pt x="10286974" y="812067"/>
                  </a:lnTo>
                  <a:lnTo>
                    <a:pt x="10286974" y="62349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743200" y="4733925"/>
            <a:ext cx="14935200" cy="864235"/>
            <a:chOff x="2743200" y="4733925"/>
            <a:chExt cx="14935200" cy="864235"/>
          </a:xfrm>
        </p:grpSpPr>
        <p:sp>
          <p:nvSpPr>
            <p:cNvPr id="7" name="object 7"/>
            <p:cNvSpPr/>
            <p:nvPr/>
          </p:nvSpPr>
          <p:spPr>
            <a:xfrm>
              <a:off x="2743200" y="4733925"/>
              <a:ext cx="14935200" cy="864235"/>
            </a:xfrm>
            <a:custGeom>
              <a:avLst/>
              <a:gdLst/>
              <a:ahLst/>
              <a:cxnLst/>
              <a:rect l="l" t="t" r="r" b="b"/>
              <a:pathLst>
                <a:path w="14935200" h="864235">
                  <a:moveTo>
                    <a:pt x="14935199" y="863999"/>
                  </a:moveTo>
                  <a:lnTo>
                    <a:pt x="0" y="863999"/>
                  </a:lnTo>
                  <a:lnTo>
                    <a:pt x="0" y="0"/>
                  </a:lnTo>
                  <a:lnTo>
                    <a:pt x="14935199" y="0"/>
                  </a:lnTo>
                  <a:lnTo>
                    <a:pt x="14935199" y="863999"/>
                  </a:lnTo>
                  <a:close/>
                </a:path>
              </a:pathLst>
            </a:custGeom>
            <a:solidFill>
              <a:srgbClr val="E0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71800" y="4877943"/>
              <a:ext cx="2145030" cy="243840"/>
            </a:xfrm>
            <a:custGeom>
              <a:avLst/>
              <a:gdLst/>
              <a:ahLst/>
              <a:cxnLst/>
              <a:rect l="l" t="t" r="r" b="b"/>
              <a:pathLst>
                <a:path w="2145029" h="243839">
                  <a:moveTo>
                    <a:pt x="2144780" y="243839"/>
                  </a:moveTo>
                  <a:lnTo>
                    <a:pt x="0" y="243839"/>
                  </a:lnTo>
                  <a:lnTo>
                    <a:pt x="0" y="0"/>
                  </a:lnTo>
                  <a:lnTo>
                    <a:pt x="2144780" y="0"/>
                  </a:lnTo>
                  <a:lnTo>
                    <a:pt x="2144780" y="243839"/>
                  </a:lnTo>
                  <a:close/>
                </a:path>
              </a:pathLst>
            </a:custGeom>
            <a:solidFill>
              <a:srgbClr val="FCE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743200" y="5991225"/>
            <a:ext cx="14935200" cy="3620135"/>
            <a:chOff x="2743200" y="5991225"/>
            <a:chExt cx="14935200" cy="3620135"/>
          </a:xfrm>
        </p:grpSpPr>
        <p:sp>
          <p:nvSpPr>
            <p:cNvPr id="10" name="object 10"/>
            <p:cNvSpPr/>
            <p:nvPr/>
          </p:nvSpPr>
          <p:spPr>
            <a:xfrm>
              <a:off x="2743200" y="5991225"/>
              <a:ext cx="14935200" cy="864235"/>
            </a:xfrm>
            <a:custGeom>
              <a:avLst/>
              <a:gdLst/>
              <a:ahLst/>
              <a:cxnLst/>
              <a:rect l="l" t="t" r="r" b="b"/>
              <a:pathLst>
                <a:path w="14935200" h="864234">
                  <a:moveTo>
                    <a:pt x="14935199" y="863999"/>
                  </a:moveTo>
                  <a:lnTo>
                    <a:pt x="0" y="863999"/>
                  </a:lnTo>
                  <a:lnTo>
                    <a:pt x="0" y="0"/>
                  </a:lnTo>
                  <a:lnTo>
                    <a:pt x="14935199" y="0"/>
                  </a:lnTo>
                  <a:lnTo>
                    <a:pt x="14935199" y="863999"/>
                  </a:lnTo>
                  <a:close/>
                </a:path>
              </a:pathLst>
            </a:custGeom>
            <a:solidFill>
              <a:srgbClr val="F1F4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71800" y="6167193"/>
              <a:ext cx="1858010" cy="243840"/>
            </a:xfrm>
            <a:custGeom>
              <a:avLst/>
              <a:gdLst/>
              <a:ahLst/>
              <a:cxnLst/>
              <a:rect l="l" t="t" r="r" b="b"/>
              <a:pathLst>
                <a:path w="1858010" h="243839">
                  <a:moveTo>
                    <a:pt x="1857714" y="243839"/>
                  </a:moveTo>
                  <a:lnTo>
                    <a:pt x="0" y="243839"/>
                  </a:lnTo>
                  <a:lnTo>
                    <a:pt x="0" y="0"/>
                  </a:lnTo>
                  <a:lnTo>
                    <a:pt x="1857714" y="0"/>
                  </a:lnTo>
                  <a:lnTo>
                    <a:pt x="1857714" y="243839"/>
                  </a:lnTo>
                  <a:close/>
                </a:path>
              </a:pathLst>
            </a:custGeom>
            <a:solidFill>
              <a:srgbClr val="FCE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43200" y="6855231"/>
              <a:ext cx="14935200" cy="2032000"/>
            </a:xfrm>
            <a:custGeom>
              <a:avLst/>
              <a:gdLst/>
              <a:ahLst/>
              <a:cxnLst/>
              <a:rect l="l" t="t" r="r" b="b"/>
              <a:pathLst>
                <a:path w="14935200" h="2032000">
                  <a:moveTo>
                    <a:pt x="14935200" y="0"/>
                  </a:moveTo>
                  <a:lnTo>
                    <a:pt x="0" y="0"/>
                  </a:lnTo>
                  <a:lnTo>
                    <a:pt x="0" y="1007999"/>
                  </a:lnTo>
                  <a:lnTo>
                    <a:pt x="0" y="1023899"/>
                  </a:lnTo>
                  <a:lnTo>
                    <a:pt x="0" y="2031898"/>
                  </a:lnTo>
                  <a:lnTo>
                    <a:pt x="14935200" y="2031898"/>
                  </a:lnTo>
                  <a:lnTo>
                    <a:pt x="14935200" y="1023899"/>
                  </a:lnTo>
                  <a:lnTo>
                    <a:pt x="14935200" y="1007999"/>
                  </a:lnTo>
                  <a:lnTo>
                    <a:pt x="14935200" y="0"/>
                  </a:lnTo>
                  <a:close/>
                </a:path>
              </a:pathLst>
            </a:custGeom>
            <a:solidFill>
              <a:srgbClr val="F1F4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09900" y="7969731"/>
              <a:ext cx="2640330" cy="243840"/>
            </a:xfrm>
            <a:custGeom>
              <a:avLst/>
              <a:gdLst/>
              <a:ahLst/>
              <a:cxnLst/>
              <a:rect l="l" t="t" r="r" b="b"/>
              <a:pathLst>
                <a:path w="2640329" h="243840">
                  <a:moveTo>
                    <a:pt x="2640062" y="243839"/>
                  </a:moveTo>
                  <a:lnTo>
                    <a:pt x="0" y="243839"/>
                  </a:lnTo>
                  <a:lnTo>
                    <a:pt x="0" y="0"/>
                  </a:lnTo>
                  <a:lnTo>
                    <a:pt x="2640062" y="0"/>
                  </a:lnTo>
                  <a:lnTo>
                    <a:pt x="2640062" y="243839"/>
                  </a:lnTo>
                  <a:close/>
                </a:path>
              </a:pathLst>
            </a:custGeom>
            <a:solidFill>
              <a:srgbClr val="FCE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43202" y="8886825"/>
              <a:ext cx="14935200" cy="724535"/>
            </a:xfrm>
            <a:custGeom>
              <a:avLst/>
              <a:gdLst/>
              <a:ahLst/>
              <a:cxnLst/>
              <a:rect l="l" t="t" r="r" b="b"/>
              <a:pathLst>
                <a:path w="14935200" h="724534">
                  <a:moveTo>
                    <a:pt x="14935200" y="724199"/>
                  </a:moveTo>
                  <a:lnTo>
                    <a:pt x="0" y="724199"/>
                  </a:lnTo>
                  <a:lnTo>
                    <a:pt x="0" y="0"/>
                  </a:lnTo>
                  <a:lnTo>
                    <a:pt x="14935200" y="0"/>
                  </a:lnTo>
                  <a:lnTo>
                    <a:pt x="14935200" y="724199"/>
                  </a:lnTo>
                  <a:close/>
                </a:path>
              </a:pathLst>
            </a:custGeom>
            <a:solidFill>
              <a:srgbClr val="F1F4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71800" y="6984161"/>
              <a:ext cx="3537585" cy="2227580"/>
            </a:xfrm>
            <a:custGeom>
              <a:avLst/>
              <a:gdLst/>
              <a:ahLst/>
              <a:cxnLst/>
              <a:rect l="l" t="t" r="r" b="b"/>
              <a:pathLst>
                <a:path w="3537584" h="2227579">
                  <a:moveTo>
                    <a:pt x="3112224" y="1983232"/>
                  </a:moveTo>
                  <a:lnTo>
                    <a:pt x="0" y="1983232"/>
                  </a:lnTo>
                  <a:lnTo>
                    <a:pt x="0" y="2227072"/>
                  </a:lnTo>
                  <a:lnTo>
                    <a:pt x="3112224" y="2227072"/>
                  </a:lnTo>
                  <a:lnTo>
                    <a:pt x="3112224" y="1983232"/>
                  </a:lnTo>
                  <a:close/>
                </a:path>
                <a:path w="3537584" h="2227579">
                  <a:moveTo>
                    <a:pt x="3537369" y="0"/>
                  </a:moveTo>
                  <a:lnTo>
                    <a:pt x="0" y="0"/>
                  </a:lnTo>
                  <a:lnTo>
                    <a:pt x="0" y="243840"/>
                  </a:lnTo>
                  <a:lnTo>
                    <a:pt x="3537369" y="243840"/>
                  </a:lnTo>
                  <a:lnTo>
                    <a:pt x="3537369" y="0"/>
                  </a:lnTo>
                  <a:close/>
                </a:path>
              </a:pathLst>
            </a:custGeom>
            <a:solidFill>
              <a:srgbClr val="FCE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03249" y="669925"/>
          <a:ext cx="17068800" cy="8930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  <a:gridCol w="14935200"/>
              </a:tblGrid>
              <a:tr h="45656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45134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Identifikasi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C4A6E"/>
                      </a:solidFill>
                      <a:prstDash val="solid"/>
                    </a:lnT>
                    <a:lnB w="1905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spc="-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Peserta</a:t>
                      </a:r>
                      <a:r>
                        <a:rPr sz="1400" b="1" spc="1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Didik</a:t>
                      </a:r>
                      <a:r>
                        <a:rPr sz="1400" b="1" spc="2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(opsional):</a:t>
                      </a:r>
                      <a:r>
                        <a:rPr sz="1400" b="1" spc="12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Identifikasi</a:t>
                      </a:r>
                      <a:r>
                        <a:rPr sz="14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kesiapan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peserta</a:t>
                      </a:r>
                      <a:r>
                        <a:rPr sz="14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didik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sebelum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belajar,</a:t>
                      </a:r>
                      <a:r>
                        <a:rPr sz="14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seperti</a:t>
                      </a:r>
                      <a:r>
                        <a:rPr sz="14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pengetahuan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awal,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minat,</a:t>
                      </a:r>
                      <a:r>
                        <a:rPr sz="14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latar</a:t>
                      </a:r>
                      <a:r>
                        <a:rPr sz="14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belakang,</a:t>
                      </a:r>
                      <a:r>
                        <a:rPr sz="14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kebutuhan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belajar,</a:t>
                      </a:r>
                      <a:r>
                        <a:rPr sz="14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serta</a:t>
                      </a:r>
                      <a:r>
                        <a:rPr sz="14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aspek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lainnya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368A1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368A1"/>
                      </a:solidFill>
                      <a:prstDash val="solid"/>
                    </a:lnT>
                    <a:lnB w="12700">
                      <a:solidFill>
                        <a:srgbClr val="0368A1"/>
                      </a:solidFill>
                      <a:prstDash val="solid"/>
                    </a:lnB>
                    <a:solidFill>
                      <a:srgbClr val="E0F1FD"/>
                    </a:solidFill>
                  </a:tcPr>
                </a:tc>
              </a:tr>
              <a:tr h="723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C4A6E"/>
                      </a:solidFill>
                      <a:prstDash val="solid"/>
                    </a:lnT>
                    <a:lnB w="1905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936625">
                        <a:lnSpc>
                          <a:spcPct val="110000"/>
                        </a:lnSpc>
                        <a:spcBef>
                          <a:spcPts val="960"/>
                        </a:spcBef>
                      </a:pPr>
                      <a:r>
                        <a:rPr sz="1400" b="1" spc="-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Materi</a:t>
                      </a:r>
                      <a:r>
                        <a:rPr sz="1400" b="1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Pelajaran</a:t>
                      </a:r>
                      <a:r>
                        <a:rPr sz="1400" b="1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(opsional):</a:t>
                      </a:r>
                      <a:r>
                        <a:rPr sz="1400" b="1" spc="1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Tuliskan</a:t>
                      </a:r>
                      <a:r>
                        <a:rPr sz="1400" spc="1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analisis</a:t>
                      </a:r>
                      <a:r>
                        <a:rPr sz="1400" spc="12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materi</a:t>
                      </a:r>
                      <a:r>
                        <a:rPr sz="1400" spc="1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pelajaran</a:t>
                      </a:r>
                      <a:r>
                        <a:rPr sz="1400" spc="1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seperti</a:t>
                      </a:r>
                      <a:r>
                        <a:rPr sz="1400" spc="1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jenis</a:t>
                      </a:r>
                      <a:r>
                        <a:rPr sz="1400" spc="12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pengetahuan</a:t>
                      </a:r>
                      <a:r>
                        <a:rPr sz="1400" spc="1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400" spc="1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akan</a:t>
                      </a:r>
                      <a:r>
                        <a:rPr sz="1400" spc="1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dicapai,</a:t>
                      </a:r>
                      <a:r>
                        <a:rPr sz="1400" spc="1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relevansi</a:t>
                      </a:r>
                      <a:r>
                        <a:rPr sz="1400" spc="1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dengan</a:t>
                      </a:r>
                      <a:r>
                        <a:rPr sz="1400" spc="12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kehidupan</a:t>
                      </a:r>
                      <a:r>
                        <a:rPr sz="1400" spc="1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nyata</a:t>
                      </a:r>
                      <a:r>
                        <a:rPr sz="1400" spc="1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peserta</a:t>
                      </a:r>
                      <a:r>
                        <a:rPr sz="1400" spc="1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didik,</a:t>
                      </a:r>
                      <a:r>
                        <a:rPr sz="1400" spc="1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tingkat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kesulitan,</a:t>
                      </a:r>
                      <a:r>
                        <a:rPr sz="1400" spc="10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struktur</a:t>
                      </a:r>
                      <a:r>
                        <a:rPr sz="14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materi,</a:t>
                      </a:r>
                      <a:r>
                        <a:rPr sz="1400" spc="10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serta</a:t>
                      </a:r>
                      <a:r>
                        <a:rPr sz="14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integrasi</a:t>
                      </a:r>
                      <a:r>
                        <a:rPr sz="1400" spc="10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nilai</a:t>
                      </a:r>
                      <a:r>
                        <a:rPr sz="14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400" spc="1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karakter,</a:t>
                      </a:r>
                      <a:r>
                        <a:rPr sz="14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400" spc="1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lainnya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368A1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368A1"/>
                      </a:solidFill>
                      <a:prstDash val="solid"/>
                    </a:lnT>
                    <a:lnB w="19050">
                      <a:solidFill>
                        <a:srgbClr val="0368A1"/>
                      </a:solidFill>
                      <a:prstDash val="solid"/>
                    </a:lnB>
                    <a:solidFill>
                      <a:srgbClr val="F1F4F9"/>
                    </a:solidFill>
                  </a:tcPr>
                </a:tc>
              </a:tr>
              <a:tr h="19621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C4A6E"/>
                      </a:solidFill>
                      <a:prstDash val="solid"/>
                    </a:lnT>
                    <a:lnB w="1905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00" b="1" spc="-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Dimensi</a:t>
                      </a:r>
                      <a:r>
                        <a:rPr sz="1400" b="1" spc="-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Profil</a:t>
                      </a:r>
                      <a:r>
                        <a:rPr sz="1400" b="1" spc="-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Lulusan:</a:t>
                      </a:r>
                      <a:r>
                        <a:rPr sz="1400" b="1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Pilihlah</a:t>
                      </a:r>
                      <a:r>
                        <a:rPr sz="1400" spc="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dimensi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profil</a:t>
                      </a:r>
                      <a:r>
                        <a:rPr sz="1400" spc="2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lulusan</a:t>
                      </a:r>
                      <a:r>
                        <a:rPr sz="1400" spc="1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400" spc="2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akan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dicapai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dalam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02995" marR="2663190">
                        <a:lnSpc>
                          <a:spcPts val="1590"/>
                        </a:lnSpc>
                        <a:tabLst>
                          <a:tab pos="5286375" algn="l"/>
                          <a:tab pos="8410575" algn="l"/>
                          <a:tab pos="11382375" algn="l"/>
                        </a:tabLst>
                      </a:pPr>
                      <a:r>
                        <a:rPr sz="2100" spc="15" baseline="99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Keimanan</a:t>
                      </a:r>
                      <a:r>
                        <a:rPr sz="2100" spc="225" baseline="99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100" spc="82" baseline="99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2100" spc="232" baseline="99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100" spc="15" baseline="99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Ketakwaan</a:t>
                      </a:r>
                      <a:r>
                        <a:rPr sz="2100" spc="232" baseline="99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100" spc="52" baseline="99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terhadap</a:t>
                      </a:r>
                      <a:r>
                        <a:rPr sz="2100" baseline="99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sz="14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Penalaran</a:t>
                      </a:r>
                      <a:r>
                        <a:rPr sz="1400" spc="2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Kritis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sz="1400" spc="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Kolaborasi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sz="1400" spc="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Kesehatan 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Tuhan</a:t>
                      </a:r>
                      <a:r>
                        <a:rPr sz="1400" spc="1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9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YME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1102995">
                        <a:lnSpc>
                          <a:spcPct val="100000"/>
                        </a:lnSpc>
                        <a:spcBef>
                          <a:spcPts val="1605"/>
                        </a:spcBef>
                        <a:tabLst>
                          <a:tab pos="5293995" algn="l"/>
                          <a:tab pos="8418195" algn="l"/>
                          <a:tab pos="11389995" algn="l"/>
                        </a:tabLst>
                      </a:pPr>
                      <a:r>
                        <a:rPr sz="2100" spc="-15" baseline="1984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Kewargaan</a:t>
                      </a:r>
                      <a:r>
                        <a:rPr sz="2100" baseline="1984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sz="14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Kreativitas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sz="14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Kemandirian</a:t>
                      </a:r>
                      <a:r>
                        <a:rPr sz="14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	</a:t>
                      </a:r>
                      <a:r>
                        <a:rPr sz="14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Komunikasi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368A1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9050">
                      <a:solidFill>
                        <a:srgbClr val="0368A1"/>
                      </a:solidFill>
                      <a:prstDash val="solid"/>
                    </a:lnT>
                    <a:lnB w="19050">
                      <a:solidFill>
                        <a:srgbClr val="0368A1"/>
                      </a:solidFill>
                      <a:prstDash val="solid"/>
                    </a:lnB>
                  </a:tcPr>
                </a:tc>
              </a:tr>
              <a:tr h="456565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04165" marR="296545" indent="379095">
                        <a:lnSpc>
                          <a:spcPct val="14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Desain 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9050">
                      <a:solidFill>
                        <a:srgbClr val="0C4A6E"/>
                      </a:solidFill>
                      <a:prstDash val="solid"/>
                    </a:lnT>
                    <a:lnB w="1270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b="1" spc="-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Capaian</a:t>
                      </a:r>
                      <a:r>
                        <a:rPr sz="1600" b="1" spc="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600" b="1" spc="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(opsional):</a:t>
                      </a:r>
                      <a:r>
                        <a:rPr sz="1600" b="1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Tuliskan</a:t>
                      </a:r>
                      <a:r>
                        <a:rPr sz="1600" spc="1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capaian</a:t>
                      </a:r>
                      <a:r>
                        <a:rPr sz="1600" spc="9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600" spc="1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sesuai</a:t>
                      </a:r>
                      <a:r>
                        <a:rPr sz="1600" spc="1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fase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368A1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9050">
                      <a:solidFill>
                        <a:srgbClr val="0368A1"/>
                      </a:solidFill>
                      <a:prstDash val="solid"/>
                    </a:lnT>
                    <a:lnB w="12700">
                      <a:solidFill>
                        <a:srgbClr val="0368A1"/>
                      </a:solidFill>
                      <a:prstDash val="solid"/>
                    </a:lnB>
                    <a:solidFill>
                      <a:srgbClr val="E0F1FD"/>
                    </a:solidFill>
                  </a:tcPr>
                </a:tc>
              </a:tr>
              <a:tr h="456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9050">
                      <a:solidFill>
                        <a:srgbClr val="0C4A6E"/>
                      </a:solidFill>
                      <a:prstDash val="solid"/>
                    </a:lnT>
                    <a:lnB w="1270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b="1" spc="-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Lintas</a:t>
                      </a:r>
                      <a:r>
                        <a:rPr sz="1600" b="1" spc="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Disiplin</a:t>
                      </a:r>
                      <a:r>
                        <a:rPr sz="1600" b="1" spc="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Ilmu</a:t>
                      </a:r>
                      <a:r>
                        <a:rPr sz="1600" b="1" spc="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(opsional):</a:t>
                      </a:r>
                      <a:r>
                        <a:rPr sz="1600" b="1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Tuliskan</a:t>
                      </a:r>
                      <a:r>
                        <a:rPr sz="1600" spc="9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disiplin</a:t>
                      </a:r>
                      <a:r>
                        <a:rPr sz="1600" spc="9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ilmu</a:t>
                      </a:r>
                      <a:r>
                        <a:rPr sz="1600" spc="9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dan/atau</a:t>
                      </a:r>
                      <a:r>
                        <a:rPr sz="1600" spc="1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mata</a:t>
                      </a:r>
                      <a:r>
                        <a:rPr sz="1600" spc="9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pelajaran</a:t>
                      </a:r>
                      <a:r>
                        <a:rPr sz="1600" spc="1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600" spc="9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relevan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368A1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368A1"/>
                      </a:solidFill>
                      <a:prstDash val="solid"/>
                    </a:lnT>
                    <a:lnB w="12700">
                      <a:solidFill>
                        <a:srgbClr val="0368A1"/>
                      </a:solidFill>
                      <a:prstDash val="solid"/>
                    </a:lnB>
                    <a:solidFill>
                      <a:srgbClr val="E0F1FD"/>
                    </a:solidFill>
                  </a:tcPr>
                </a:tc>
              </a:tr>
              <a:tr h="7994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9050">
                      <a:solidFill>
                        <a:srgbClr val="0C4A6E"/>
                      </a:solidFill>
                      <a:prstDash val="solid"/>
                    </a:lnT>
                    <a:lnB w="1270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marL="227965" marR="610235">
                        <a:lnSpc>
                          <a:spcPct val="110000"/>
                        </a:lnSpc>
                        <a:spcBef>
                          <a:spcPts val="875"/>
                        </a:spcBef>
                      </a:pPr>
                      <a:r>
                        <a:rPr sz="1600" b="1" spc="-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Tujuan</a:t>
                      </a:r>
                      <a:r>
                        <a:rPr sz="1600" b="1" spc="-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Pembelajaran:</a:t>
                      </a:r>
                      <a:r>
                        <a:rPr sz="1600" b="1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Tuliskan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tujuan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mencakup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kompetensi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konten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pada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ruang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lingkup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materi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dengan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menggunakan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kata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kerja</a:t>
                      </a:r>
                      <a:r>
                        <a:rPr sz="1600" spc="-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operasional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relevan.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368A1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368A1"/>
                      </a:solidFill>
                      <a:prstDash val="solid"/>
                    </a:lnT>
                    <a:lnB w="12700">
                      <a:solidFill>
                        <a:srgbClr val="0368A1"/>
                      </a:solidFill>
                      <a:prstDash val="solid"/>
                    </a:lnB>
                  </a:tcPr>
                </a:tc>
              </a:tr>
              <a:tr h="456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9050">
                      <a:solidFill>
                        <a:srgbClr val="0C4A6E"/>
                      </a:solidFill>
                      <a:prstDash val="solid"/>
                    </a:lnT>
                    <a:lnB w="1270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b="1" spc="-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Topik</a:t>
                      </a:r>
                      <a:r>
                        <a:rPr sz="1600" b="1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600" b="1" spc="1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(opsional):</a:t>
                      </a:r>
                      <a:r>
                        <a:rPr sz="1600" b="1" spc="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Tuliskan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topik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relevan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dengan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capaian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tujuan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0368A1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368A1"/>
                      </a:solidFill>
                      <a:prstDash val="solid"/>
                    </a:lnT>
                    <a:lnB w="12700">
                      <a:solidFill>
                        <a:srgbClr val="0368A1"/>
                      </a:solidFill>
                      <a:prstDash val="solid"/>
                    </a:lnB>
                    <a:solidFill>
                      <a:srgbClr val="E0F1FD"/>
                    </a:solidFill>
                  </a:tcPr>
                </a:tc>
              </a:tr>
              <a:tr h="863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9050">
                      <a:solidFill>
                        <a:srgbClr val="0C4A6E"/>
                      </a:solidFill>
                      <a:prstDash val="solid"/>
                    </a:lnT>
                    <a:lnB w="1270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marL="227965" marR="366395">
                        <a:lnSpc>
                          <a:spcPct val="110000"/>
                        </a:lnSpc>
                        <a:spcBef>
                          <a:spcPts val="1130"/>
                        </a:spcBef>
                      </a:pPr>
                      <a:r>
                        <a:rPr sz="1600" b="1" spc="-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Praktik</a:t>
                      </a:r>
                      <a:r>
                        <a:rPr sz="1600" b="1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Pedagogis:</a:t>
                      </a:r>
                      <a:r>
                        <a:rPr sz="1600" b="1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Tuliskan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Model/Strategi/Metode</a:t>
                      </a:r>
                      <a:r>
                        <a:rPr sz="1600" spc="114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dipilih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untuk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mencapai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tujuan</a:t>
                      </a:r>
                      <a:r>
                        <a:rPr sz="1600" spc="114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belajar,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seperti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berbasis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masalah,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600" spc="18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berbasis</a:t>
                      </a:r>
                      <a:r>
                        <a:rPr sz="1600" spc="19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proyek,</a:t>
                      </a:r>
                      <a:r>
                        <a:rPr sz="1600" spc="19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600" spc="19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inkuiri,</a:t>
                      </a:r>
                      <a:r>
                        <a:rPr sz="1600" spc="19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600" spc="18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kontekstual,</a:t>
                      </a:r>
                      <a:r>
                        <a:rPr sz="1600" spc="19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19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sebagainya.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0368A1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368A1"/>
                      </a:solidFill>
                      <a:prstDash val="solid"/>
                    </a:lnT>
                    <a:lnB w="12700">
                      <a:solidFill>
                        <a:srgbClr val="0368A1"/>
                      </a:solidFill>
                      <a:prstDash val="solid"/>
                    </a:lnB>
                  </a:tcPr>
                </a:tc>
              </a:tr>
              <a:tr h="10077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9050">
                      <a:solidFill>
                        <a:srgbClr val="0C4A6E"/>
                      </a:solidFill>
                      <a:prstDash val="solid"/>
                    </a:lnT>
                    <a:lnB w="1270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marL="227965" marR="351790">
                        <a:lnSpc>
                          <a:spcPct val="110000"/>
                        </a:lnSpc>
                        <a:spcBef>
                          <a:spcPts val="760"/>
                        </a:spcBef>
                      </a:pPr>
                      <a:r>
                        <a:rPr sz="1600" b="1" spc="-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Kemitraan</a:t>
                      </a:r>
                      <a:r>
                        <a:rPr sz="1600" b="1" spc="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600" b="1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(opsional):</a:t>
                      </a:r>
                      <a:r>
                        <a:rPr sz="1600" b="1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Tuliskan</a:t>
                      </a:r>
                      <a:r>
                        <a:rPr sz="1600" spc="10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kegiatan</a:t>
                      </a:r>
                      <a:r>
                        <a:rPr sz="1600" spc="10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kemitraan</a:t>
                      </a:r>
                      <a:r>
                        <a:rPr sz="1600" spc="10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atau</a:t>
                      </a:r>
                      <a:r>
                        <a:rPr sz="1600" spc="10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kolaborasi</a:t>
                      </a:r>
                      <a:r>
                        <a:rPr sz="1600" spc="10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dalam</a:t>
                      </a:r>
                      <a:r>
                        <a:rPr sz="1600" spc="10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dan/atau</a:t>
                      </a:r>
                      <a:r>
                        <a:rPr sz="1600" spc="10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luar</a:t>
                      </a:r>
                      <a:r>
                        <a:rPr sz="1600" spc="10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lingkup</a:t>
                      </a:r>
                      <a:r>
                        <a:rPr sz="1600" spc="10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sekolah,</a:t>
                      </a:r>
                      <a:r>
                        <a:rPr sz="1600" spc="1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seperti</a:t>
                      </a:r>
                      <a:r>
                        <a:rPr sz="1600" spc="10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kemitraan</a:t>
                      </a:r>
                      <a:r>
                        <a:rPr sz="1600" spc="10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antar</a:t>
                      </a:r>
                      <a:r>
                        <a:rPr sz="1600" spc="10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guru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lintas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mata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pelajaran,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antar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murid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lintas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kelas,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antar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guru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lintas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sekolah,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orang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tua,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komunitas,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tokoh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masyarakat,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dunia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usaha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dunia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industri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kerja,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institusi,</a:t>
                      </a:r>
                      <a:r>
                        <a:rPr sz="1600" spc="1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atau</a:t>
                      </a:r>
                      <a:r>
                        <a:rPr sz="1600" spc="1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mitra</a:t>
                      </a:r>
                      <a:r>
                        <a:rPr sz="1600" spc="1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profesional.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368A1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368A1"/>
                      </a:solidFill>
                      <a:prstDash val="solid"/>
                    </a:lnT>
                    <a:lnB w="12700">
                      <a:solidFill>
                        <a:srgbClr val="0368A1"/>
                      </a:solidFill>
                      <a:prstDash val="solid"/>
                    </a:lnB>
                  </a:tcPr>
                </a:tc>
              </a:tr>
              <a:tr h="10236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9050">
                      <a:solidFill>
                        <a:srgbClr val="0C4A6E"/>
                      </a:solidFill>
                      <a:prstDash val="solid"/>
                    </a:lnT>
                    <a:lnB w="1270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marL="266065" marR="317500">
                        <a:lnSpc>
                          <a:spcPct val="110000"/>
                        </a:lnSpc>
                        <a:spcBef>
                          <a:spcPts val="580"/>
                        </a:spcBef>
                      </a:pPr>
                      <a:r>
                        <a:rPr sz="1600" b="1" spc="-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Lingkungan</a:t>
                      </a:r>
                      <a:r>
                        <a:rPr sz="1600" b="1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Pembelajaran:</a:t>
                      </a:r>
                      <a:r>
                        <a:rPr sz="1600" b="1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Tuliskan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lingkungan</a:t>
                      </a:r>
                      <a:r>
                        <a:rPr sz="1600" spc="114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ingin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dikembangkan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dalam</a:t>
                      </a:r>
                      <a:r>
                        <a:rPr sz="1600" spc="114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budaya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belajar,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ruang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fisik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dan/atau</a:t>
                      </a:r>
                      <a:r>
                        <a:rPr sz="1600" spc="114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ruang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virtual.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Budaya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belajar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dikembangkan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agar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tercipta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iklim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belajar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aman,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nyaman,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saling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memuliakan.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Contoh: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memberikan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kesempatan </a:t>
                      </a:r>
                      <a:r>
                        <a:rPr sz="16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kepada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siswa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untuk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menyampaikan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pendapatnya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dalam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ruang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kelas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forum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diskusi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pada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platform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daring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(ruang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virtual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bersifat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opsional).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368A1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368A1"/>
                      </a:solidFill>
                      <a:prstDash val="solid"/>
                    </a:lnT>
                    <a:lnB w="19050">
                      <a:solidFill>
                        <a:srgbClr val="0368A1"/>
                      </a:solidFill>
                      <a:prstDash val="solid"/>
                    </a:lnB>
                  </a:tcPr>
                </a:tc>
              </a:tr>
              <a:tr h="7232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9050">
                      <a:solidFill>
                        <a:srgbClr val="0C4A6E"/>
                      </a:solidFill>
                      <a:prstDash val="solid"/>
                    </a:lnT>
                    <a:lnB w="1270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391160">
                        <a:lnSpc>
                          <a:spcPct val="110000"/>
                        </a:lnSpc>
                        <a:spcBef>
                          <a:spcPts val="375"/>
                        </a:spcBef>
                      </a:pPr>
                      <a:r>
                        <a:rPr sz="1600" b="1" spc="-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Pemanfaatan</a:t>
                      </a:r>
                      <a:r>
                        <a:rPr sz="1600" b="1" spc="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Digital</a:t>
                      </a:r>
                      <a:r>
                        <a:rPr sz="1600" b="1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(opsional):</a:t>
                      </a:r>
                      <a:r>
                        <a:rPr sz="1600" b="1" spc="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Tuliskan</a:t>
                      </a:r>
                      <a:r>
                        <a:rPr sz="1600" spc="9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pemanfaatan</a:t>
                      </a:r>
                      <a:r>
                        <a:rPr sz="1600" spc="9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teknologi</a:t>
                      </a:r>
                      <a:r>
                        <a:rPr sz="1600" spc="1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digital</a:t>
                      </a:r>
                      <a:r>
                        <a:rPr sz="1600" spc="9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untuk</a:t>
                      </a:r>
                      <a:r>
                        <a:rPr sz="1600" spc="9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menciptakan</a:t>
                      </a:r>
                      <a:r>
                        <a:rPr sz="1600" spc="9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600" spc="1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600" spc="9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interaktif,</a:t>
                      </a:r>
                      <a:r>
                        <a:rPr sz="1600" spc="9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kolaboratif,</a:t>
                      </a:r>
                      <a:r>
                        <a:rPr sz="1600" spc="9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9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kontekstual.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Contoh: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video</a:t>
                      </a:r>
                      <a:r>
                        <a:rPr sz="1600" spc="114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pembelajaran,</a:t>
                      </a:r>
                      <a:r>
                        <a:rPr sz="1600" spc="114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platform</a:t>
                      </a:r>
                      <a:r>
                        <a:rPr sz="1600" spc="114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pembelajaran,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perpustakaan</a:t>
                      </a:r>
                      <a:r>
                        <a:rPr sz="1600" spc="114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digital,</a:t>
                      </a:r>
                      <a:r>
                        <a:rPr sz="1600" spc="114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forum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diskusi</a:t>
                      </a:r>
                      <a:r>
                        <a:rPr sz="1600" spc="114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daring,</a:t>
                      </a:r>
                      <a:r>
                        <a:rPr sz="1600" spc="114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aplikasi</a:t>
                      </a:r>
                      <a:r>
                        <a:rPr sz="1600" spc="114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penilaian,</a:t>
                      </a:r>
                      <a:r>
                        <a:rPr sz="1600" spc="1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114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sebagainya.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368A1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9050">
                      <a:solidFill>
                        <a:srgbClr val="0368A1"/>
                      </a:solidFill>
                      <a:prstDash val="solid"/>
                    </a:lnT>
                    <a:lnB w="12700">
                      <a:solidFill>
                        <a:srgbClr val="0368A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45" dirty="0">
                <a:latin typeface="Tahoma"/>
                <a:cs typeface="Tahoma"/>
              </a:rPr>
              <a:t>6</a:t>
            </a:fld>
            <a:endParaRPr b="1" spc="45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3200" y="3619500"/>
            <a:ext cx="14935200" cy="3086735"/>
            <a:chOff x="2743200" y="3619500"/>
            <a:chExt cx="14935200" cy="3086735"/>
          </a:xfrm>
        </p:grpSpPr>
        <p:sp>
          <p:nvSpPr>
            <p:cNvPr id="3" name="object 3"/>
            <p:cNvSpPr/>
            <p:nvPr/>
          </p:nvSpPr>
          <p:spPr>
            <a:xfrm>
              <a:off x="2743200" y="3619500"/>
              <a:ext cx="14935200" cy="864235"/>
            </a:xfrm>
            <a:custGeom>
              <a:avLst/>
              <a:gdLst/>
              <a:ahLst/>
              <a:cxnLst/>
              <a:rect l="l" t="t" r="r" b="b"/>
              <a:pathLst>
                <a:path w="14935200" h="864235">
                  <a:moveTo>
                    <a:pt x="14935199" y="863999"/>
                  </a:moveTo>
                  <a:lnTo>
                    <a:pt x="0" y="863999"/>
                  </a:lnTo>
                  <a:lnTo>
                    <a:pt x="0" y="0"/>
                  </a:lnTo>
                  <a:lnTo>
                    <a:pt x="14935199" y="0"/>
                  </a:lnTo>
                  <a:lnTo>
                    <a:pt x="14935199" y="863999"/>
                  </a:lnTo>
                  <a:close/>
                </a:path>
              </a:pathLst>
            </a:custGeom>
            <a:solidFill>
              <a:srgbClr val="E0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71800" y="3722424"/>
              <a:ext cx="961390" cy="213360"/>
            </a:xfrm>
            <a:custGeom>
              <a:avLst/>
              <a:gdLst/>
              <a:ahLst/>
              <a:cxnLst/>
              <a:rect l="l" t="t" r="r" b="b"/>
              <a:pathLst>
                <a:path w="961389" h="213360">
                  <a:moveTo>
                    <a:pt x="960868" y="213359"/>
                  </a:moveTo>
                  <a:lnTo>
                    <a:pt x="0" y="213359"/>
                  </a:lnTo>
                  <a:lnTo>
                    <a:pt x="0" y="0"/>
                  </a:lnTo>
                  <a:lnTo>
                    <a:pt x="960868" y="0"/>
                  </a:lnTo>
                  <a:lnTo>
                    <a:pt x="960868" y="213359"/>
                  </a:lnTo>
                  <a:close/>
                </a:path>
              </a:pathLst>
            </a:custGeom>
            <a:solidFill>
              <a:srgbClr val="FCE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43200" y="4483499"/>
              <a:ext cx="14935200" cy="864235"/>
            </a:xfrm>
            <a:custGeom>
              <a:avLst/>
              <a:gdLst/>
              <a:ahLst/>
              <a:cxnLst/>
              <a:rect l="l" t="t" r="r" b="b"/>
              <a:pathLst>
                <a:path w="14935200" h="864235">
                  <a:moveTo>
                    <a:pt x="14935199" y="863999"/>
                  </a:moveTo>
                  <a:lnTo>
                    <a:pt x="0" y="863999"/>
                  </a:lnTo>
                  <a:lnTo>
                    <a:pt x="0" y="0"/>
                  </a:lnTo>
                  <a:lnTo>
                    <a:pt x="14935199" y="0"/>
                  </a:lnTo>
                  <a:lnTo>
                    <a:pt x="14935199" y="863999"/>
                  </a:lnTo>
                  <a:close/>
                </a:path>
              </a:pathLst>
            </a:custGeom>
            <a:solidFill>
              <a:srgbClr val="E0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71800" y="4574124"/>
              <a:ext cx="1160145" cy="213360"/>
            </a:xfrm>
            <a:custGeom>
              <a:avLst/>
              <a:gdLst/>
              <a:ahLst/>
              <a:cxnLst/>
              <a:rect l="l" t="t" r="r" b="b"/>
              <a:pathLst>
                <a:path w="1160145" h="213360">
                  <a:moveTo>
                    <a:pt x="1159740" y="213359"/>
                  </a:moveTo>
                  <a:lnTo>
                    <a:pt x="0" y="213359"/>
                  </a:lnTo>
                  <a:lnTo>
                    <a:pt x="0" y="0"/>
                  </a:lnTo>
                  <a:lnTo>
                    <a:pt x="1159740" y="0"/>
                  </a:lnTo>
                  <a:lnTo>
                    <a:pt x="1159740" y="213359"/>
                  </a:lnTo>
                  <a:close/>
                </a:path>
              </a:pathLst>
            </a:custGeom>
            <a:solidFill>
              <a:srgbClr val="FCE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43200" y="5347499"/>
              <a:ext cx="14935200" cy="1358900"/>
            </a:xfrm>
            <a:custGeom>
              <a:avLst/>
              <a:gdLst/>
              <a:ahLst/>
              <a:cxnLst/>
              <a:rect l="l" t="t" r="r" b="b"/>
              <a:pathLst>
                <a:path w="14935200" h="1358900">
                  <a:moveTo>
                    <a:pt x="14935199" y="1358399"/>
                  </a:moveTo>
                  <a:lnTo>
                    <a:pt x="0" y="1358399"/>
                  </a:lnTo>
                  <a:lnTo>
                    <a:pt x="0" y="0"/>
                  </a:lnTo>
                  <a:lnTo>
                    <a:pt x="14935199" y="0"/>
                  </a:lnTo>
                  <a:lnTo>
                    <a:pt x="14935199" y="1358399"/>
                  </a:lnTo>
                  <a:close/>
                </a:path>
              </a:pathLst>
            </a:custGeom>
            <a:solidFill>
              <a:srgbClr val="E0F1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71800" y="5470127"/>
              <a:ext cx="921385" cy="213360"/>
            </a:xfrm>
            <a:custGeom>
              <a:avLst/>
              <a:gdLst/>
              <a:ahLst/>
              <a:cxnLst/>
              <a:rect l="l" t="t" r="r" b="b"/>
              <a:pathLst>
                <a:path w="921385" h="213360">
                  <a:moveTo>
                    <a:pt x="920779" y="213359"/>
                  </a:moveTo>
                  <a:lnTo>
                    <a:pt x="0" y="213359"/>
                  </a:lnTo>
                  <a:lnTo>
                    <a:pt x="0" y="0"/>
                  </a:lnTo>
                  <a:lnTo>
                    <a:pt x="920779" y="0"/>
                  </a:lnTo>
                  <a:lnTo>
                    <a:pt x="920779" y="213359"/>
                  </a:lnTo>
                  <a:close/>
                </a:path>
              </a:pathLst>
            </a:custGeom>
            <a:solidFill>
              <a:srgbClr val="FCE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03250" y="603250"/>
          <a:ext cx="17068800" cy="7348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  <a:gridCol w="14935200"/>
              </a:tblGrid>
              <a:tr h="495300"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64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81990" marR="369570" indent="-305435">
                        <a:lnSpc>
                          <a:spcPct val="110000"/>
                        </a:lnSpc>
                        <a:spcBef>
                          <a:spcPts val="5"/>
                        </a:spcBef>
                      </a:pPr>
                      <a:r>
                        <a:rPr sz="1800" b="1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Pengalaman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Belajar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C4A6E"/>
                      </a:solidFill>
                      <a:prstDash val="solid"/>
                    </a:lnT>
                    <a:lnB w="1270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Langkah-Langkah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56845" marB="0">
                    <a:lnL w="12700" cap="flat" cmpd="sng" algn="ctr">
                      <a:solidFill>
                        <a:srgbClr val="0368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C4A6E"/>
                      </a:solidFill>
                      <a:prstDash val="solid"/>
                    </a:lnR>
                    <a:lnT w="12700">
                      <a:solidFill>
                        <a:srgbClr val="0C4A6E"/>
                      </a:solidFill>
                      <a:prstDash val="solid"/>
                    </a:lnT>
                    <a:lnB w="1270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</a:tr>
              <a:tr h="4946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C4A6E"/>
                      </a:solidFill>
                      <a:prstDash val="solid"/>
                    </a:lnT>
                    <a:lnB w="1270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600" b="1" spc="-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AWAL</a:t>
                      </a:r>
                      <a:r>
                        <a:rPr sz="1600" b="1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(opsional)</a:t>
                      </a:r>
                      <a:r>
                        <a:rPr sz="1600" b="1" spc="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(tuliskan</a:t>
                      </a:r>
                      <a:r>
                        <a:rPr sz="1600" spc="8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prinsip</a:t>
                      </a:r>
                      <a:r>
                        <a:rPr sz="16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600" spc="8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6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digunakan,</a:t>
                      </a:r>
                      <a:r>
                        <a:rPr sz="16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misal</a:t>
                      </a:r>
                      <a:r>
                        <a:rPr sz="1600" spc="8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berkesadaran,</a:t>
                      </a:r>
                      <a:r>
                        <a:rPr sz="16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bermakna,</a:t>
                      </a:r>
                      <a:r>
                        <a:rPr sz="1600" spc="8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 </a:t>
                      </a:r>
                      <a:r>
                        <a:rPr sz="1600" spc="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menggembirakan)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9525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C4A6E"/>
                      </a:solidFill>
                      <a:prstDash val="solid"/>
                    </a:lnT>
                    <a:lnB w="12700">
                      <a:solidFill>
                        <a:srgbClr val="0368A1"/>
                      </a:solidFill>
                      <a:prstDash val="solid"/>
                    </a:lnB>
                    <a:solidFill>
                      <a:srgbClr val="F1F4F9"/>
                    </a:solidFill>
                  </a:tcPr>
                </a:tc>
              </a:tr>
              <a:tr h="7613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C4A6E"/>
                      </a:solidFill>
                      <a:prstDash val="solid"/>
                    </a:lnT>
                    <a:lnB w="1270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269875">
                        <a:lnSpc>
                          <a:spcPct val="110000"/>
                        </a:lnSpc>
                        <a:spcBef>
                          <a:spcPts val="975"/>
                        </a:spcBef>
                      </a:pP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Pembuka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dari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proses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bertujuan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untuk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mempersiapkan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peserta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didik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sebelum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memasuki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inti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pembelajaran.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Kegiatan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dalam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tahap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ini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meliputi</a:t>
                      </a:r>
                      <a:r>
                        <a:rPr sz="1600" spc="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orientasi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bermakna,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apersepsi</a:t>
                      </a:r>
                      <a:r>
                        <a:rPr sz="1600" spc="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kontekstual, </a:t>
                      </a:r>
                      <a:r>
                        <a:rPr sz="16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motivasi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menggembirakan.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9525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368A1"/>
                      </a:solidFill>
                      <a:prstDash val="solid"/>
                    </a:lnT>
                    <a:lnB w="9525">
                      <a:solidFill>
                        <a:srgbClr val="0368A1"/>
                      </a:solidFill>
                      <a:prstDash val="solid"/>
                    </a:lnB>
                  </a:tcPr>
                </a:tc>
              </a:tr>
              <a:tr h="4953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C4A6E"/>
                      </a:solidFill>
                      <a:prstDash val="solid"/>
                    </a:lnT>
                    <a:lnB w="1270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spc="-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INTI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9525">
                      <a:solidFill>
                        <a:srgbClr val="0368A1"/>
                      </a:solidFill>
                      <a:prstDash val="solid"/>
                    </a:lnR>
                    <a:lnT w="9525">
                      <a:solidFill>
                        <a:srgbClr val="0368A1"/>
                      </a:solidFill>
                      <a:prstDash val="solid"/>
                    </a:lnT>
                    <a:lnB w="12700">
                      <a:solidFill>
                        <a:srgbClr val="0368A1"/>
                      </a:solidFill>
                      <a:prstDash val="solid"/>
                    </a:lnB>
                    <a:solidFill>
                      <a:srgbClr val="F1F4F9"/>
                    </a:solidFill>
                  </a:tcPr>
                </a:tc>
              </a:tr>
              <a:tr h="7613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C4A6E"/>
                      </a:solidFill>
                      <a:prstDash val="solid"/>
                    </a:lnT>
                    <a:lnB w="1270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marL="227965" marR="76835">
                        <a:lnSpc>
                          <a:spcPct val="110000"/>
                        </a:lnSpc>
                        <a:spcBef>
                          <a:spcPts val="975"/>
                        </a:spcBef>
                      </a:pPr>
                      <a:r>
                        <a:rPr sz="16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Pada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tahap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ini,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8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siswa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aktif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terlibat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dalam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pengalaman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belajar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memahami,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mengaplikasi,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merefleksi.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Guru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menerapkan 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prinsip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 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berkesadaran,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bermakna, 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menyenangkan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untuk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mencapai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tujuan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pembelajaran.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Pengalaman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belajar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tidak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harus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dilaksanakan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dalam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satu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kali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pertemuan.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9525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368A1"/>
                      </a:solidFill>
                      <a:prstDash val="solid"/>
                    </a:lnT>
                    <a:lnB w="9525">
                      <a:solidFill>
                        <a:srgbClr val="4285F4"/>
                      </a:solidFill>
                      <a:prstDash val="solid"/>
                    </a:lnB>
                  </a:tcPr>
                </a:tc>
              </a:tr>
              <a:tr h="863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C4A6E"/>
                      </a:solidFill>
                      <a:prstDash val="solid"/>
                    </a:lnT>
                    <a:lnB w="1270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b="1" spc="-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Memahami</a:t>
                      </a:r>
                      <a:r>
                        <a:rPr sz="1400" b="1" spc="-2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(tuliskan</a:t>
                      </a:r>
                      <a:r>
                        <a:rPr sz="1400" b="1" spc="-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prinsip</a:t>
                      </a:r>
                      <a:r>
                        <a:rPr sz="1400" b="1" spc="-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400" b="1" spc="-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400" b="1" spc="-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digunakan: </a:t>
                      </a:r>
                      <a:r>
                        <a:rPr sz="1400" b="1" spc="-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berkesadaran,</a:t>
                      </a:r>
                      <a:r>
                        <a:rPr sz="1400" b="1" spc="-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bermakna,</a:t>
                      </a:r>
                      <a:r>
                        <a:rPr sz="1400" b="1" spc="-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dan/atau</a:t>
                      </a:r>
                      <a:r>
                        <a:rPr sz="1400" b="1" spc="-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menggembirakan)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227965" marR="188595">
                        <a:lnSpc>
                          <a:spcPct val="110000"/>
                        </a:lnSpc>
                      </a:pP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Tuliskan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kegiatan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yang</a:t>
                      </a:r>
                      <a:r>
                        <a:rPr sz="14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memfasilitasi</a:t>
                      </a:r>
                      <a:r>
                        <a:rPr sz="14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peserta</a:t>
                      </a:r>
                      <a:r>
                        <a:rPr sz="14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didik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untuk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terlibat</a:t>
                      </a:r>
                      <a:r>
                        <a:rPr sz="14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aktif</a:t>
                      </a:r>
                      <a:r>
                        <a:rPr sz="14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mengonstruksi</a:t>
                      </a:r>
                      <a:r>
                        <a:rPr sz="14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pengetahuan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agar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dapat</a:t>
                      </a:r>
                      <a:r>
                        <a:rPr sz="14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memahami</a:t>
                      </a:r>
                      <a:r>
                        <a:rPr sz="14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secara</a:t>
                      </a:r>
                      <a:r>
                        <a:rPr sz="14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mendalam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konsep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atau</a:t>
                      </a:r>
                      <a:r>
                        <a:rPr sz="14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materi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dari</a:t>
                      </a:r>
                      <a:r>
                        <a:rPr sz="1400" spc="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berbagai</a:t>
                      </a:r>
                      <a:r>
                        <a:rPr sz="1400" spc="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sumber</a:t>
                      </a:r>
                      <a:r>
                        <a:rPr sz="1400" spc="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400" spc="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konteks.</a:t>
                      </a:r>
                      <a:r>
                        <a:rPr sz="14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Pengetahuan</a:t>
                      </a:r>
                      <a:r>
                        <a:rPr sz="1400" spc="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pada</a:t>
                      </a:r>
                      <a:r>
                        <a:rPr sz="1400" spc="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fase</a:t>
                      </a:r>
                      <a:r>
                        <a:rPr sz="1400" spc="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ini</a:t>
                      </a:r>
                      <a:r>
                        <a:rPr sz="14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terdiri</a:t>
                      </a:r>
                      <a:r>
                        <a:rPr sz="1400" spc="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dari</a:t>
                      </a:r>
                      <a:r>
                        <a:rPr sz="1400" spc="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pengetahuan</a:t>
                      </a:r>
                      <a:r>
                        <a:rPr sz="1400" spc="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esensial,</a:t>
                      </a:r>
                      <a:r>
                        <a:rPr sz="14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pengetahuan</a:t>
                      </a:r>
                      <a:r>
                        <a:rPr sz="1400" spc="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aplikatif,</a:t>
                      </a:r>
                      <a:r>
                        <a:rPr sz="1400" spc="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400" spc="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pengetahuan</a:t>
                      </a:r>
                      <a:r>
                        <a:rPr sz="1400" spc="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nilai</a:t>
                      </a:r>
                      <a:r>
                        <a:rPr sz="1400" spc="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400" spc="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karakter.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9525">
                      <a:solidFill>
                        <a:srgbClr val="4285F4"/>
                      </a:solidFill>
                      <a:prstDash val="solid"/>
                    </a:lnR>
                    <a:lnT w="9525">
                      <a:solidFill>
                        <a:srgbClr val="4285F4"/>
                      </a:solidFill>
                      <a:prstDash val="solid"/>
                    </a:lnT>
                    <a:lnB w="12700">
                      <a:solidFill>
                        <a:srgbClr val="0368A1"/>
                      </a:solidFill>
                      <a:prstDash val="solid"/>
                    </a:lnB>
                  </a:tcPr>
                </a:tc>
              </a:tr>
              <a:tr h="863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C4A6E"/>
                      </a:solidFill>
                      <a:prstDash val="solid"/>
                    </a:lnT>
                    <a:lnB w="1270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400" b="1" spc="-2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Mengaplikasi</a:t>
                      </a:r>
                      <a:r>
                        <a:rPr sz="1400" b="1" spc="-1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(tuliskan</a:t>
                      </a:r>
                      <a:r>
                        <a:rPr sz="1400" b="1" spc="-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prinsip</a:t>
                      </a:r>
                      <a:r>
                        <a:rPr sz="1400" b="1" spc="-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400" b="1" spc="-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400" b="1" spc="-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digunakan: </a:t>
                      </a:r>
                      <a:r>
                        <a:rPr sz="1400" b="1" spc="-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berkesadaran,</a:t>
                      </a:r>
                      <a:r>
                        <a:rPr sz="1400" b="1" spc="-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bermakna,</a:t>
                      </a:r>
                      <a:r>
                        <a:rPr sz="1400" b="1" spc="-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dan/atau</a:t>
                      </a:r>
                      <a:r>
                        <a:rPr sz="1400" b="1" spc="-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menggembirakan)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227965" marR="636905">
                        <a:lnSpc>
                          <a:spcPct val="110000"/>
                        </a:lnSpc>
                      </a:pP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Tuliskan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kegiatan</a:t>
                      </a:r>
                      <a:r>
                        <a:rPr sz="14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mengondisikan</a:t>
                      </a:r>
                      <a:r>
                        <a:rPr sz="14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pengalaman</a:t>
                      </a:r>
                      <a:r>
                        <a:rPr sz="14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belajar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menunjukan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aktivitas</a:t>
                      </a:r>
                      <a:r>
                        <a:rPr sz="14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peserta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didik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mengaplikasi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pemahaman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secara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kontekstual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atau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kehidupan</a:t>
                      </a:r>
                      <a:r>
                        <a:rPr sz="14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nyata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(hidup,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kehidupan,</a:t>
                      </a:r>
                      <a:r>
                        <a:rPr sz="14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dan/atau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penghidupan).</a:t>
                      </a:r>
                      <a:r>
                        <a:rPr sz="14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Proses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mengaplikasi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ini</a:t>
                      </a:r>
                      <a:r>
                        <a:rPr sz="14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merupakan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bagian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dari</a:t>
                      </a:r>
                      <a:r>
                        <a:rPr sz="14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pendalaman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pengetahuan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untuk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menghasilkan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pengembangan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kompetensi.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368A1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368A1"/>
                      </a:solidFill>
                      <a:prstDash val="solid"/>
                    </a:lnT>
                    <a:lnB w="12700">
                      <a:solidFill>
                        <a:srgbClr val="0368A1"/>
                      </a:solidFill>
                      <a:prstDash val="solid"/>
                    </a:lnB>
                  </a:tcPr>
                </a:tc>
              </a:tr>
              <a:tr h="13576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C4A6E"/>
                      </a:solidFill>
                      <a:prstDash val="solid"/>
                    </a:lnT>
                    <a:lnB w="1270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b="1" spc="-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Merefleksi</a:t>
                      </a:r>
                      <a:r>
                        <a:rPr sz="1400" b="1" spc="-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(tuliskan</a:t>
                      </a:r>
                      <a:r>
                        <a:rPr sz="1400" b="1" spc="-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prinsip</a:t>
                      </a:r>
                      <a:r>
                        <a:rPr sz="1400" b="1" spc="-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400" b="1" spc="-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400" b="1" spc="-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digunakan:</a:t>
                      </a:r>
                      <a:r>
                        <a:rPr sz="1400" b="1" spc="-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berkesadaran,</a:t>
                      </a:r>
                      <a:r>
                        <a:rPr sz="1400" b="1" spc="-1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bermakna,</a:t>
                      </a:r>
                      <a:r>
                        <a:rPr sz="1400" b="1" spc="254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dan/atau</a:t>
                      </a:r>
                      <a:r>
                        <a:rPr sz="1400" b="1" spc="-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menggembirakan)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Tuliskan</a:t>
                      </a:r>
                      <a:r>
                        <a:rPr sz="14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kegiatan</a:t>
                      </a:r>
                      <a:r>
                        <a:rPr sz="14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mampu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memfasilitasi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peserta </a:t>
                      </a:r>
                      <a:r>
                        <a:rPr sz="14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didik: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85165" indent="-379095">
                        <a:lnSpc>
                          <a:spcPct val="100000"/>
                        </a:lnSpc>
                        <a:spcBef>
                          <a:spcPts val="170"/>
                        </a:spcBef>
                        <a:buAutoNum type="alphaLcPeriod"/>
                        <a:tabLst>
                          <a:tab pos="685165" algn="l"/>
                        </a:tabLst>
                      </a:pPr>
                      <a:r>
                        <a:rPr sz="14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mengevaluasi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4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memaknai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proses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serta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hasil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dari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tindakan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atau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praktik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nyata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telah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mereka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lakukan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menentukan</a:t>
                      </a:r>
                      <a:r>
                        <a:rPr sz="14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tindaklanjut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depan.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685165" marR="450215" indent="-388620">
                        <a:lnSpc>
                          <a:spcPct val="110000"/>
                        </a:lnSpc>
                        <a:buAutoNum type="alphaLcPeriod"/>
                        <a:tabLst>
                          <a:tab pos="685165" algn="l"/>
                        </a:tabLst>
                      </a:pPr>
                      <a:r>
                        <a:rPr sz="14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mengelola</a:t>
                      </a:r>
                      <a:r>
                        <a:rPr sz="1400" spc="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proses</a:t>
                      </a:r>
                      <a:r>
                        <a:rPr sz="1400" spc="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belajarnya</a:t>
                      </a:r>
                      <a:r>
                        <a:rPr sz="1400" spc="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7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secara</a:t>
                      </a:r>
                      <a:r>
                        <a:rPr sz="1400" spc="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mandiri,</a:t>
                      </a:r>
                      <a:r>
                        <a:rPr sz="1400" spc="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dengan</a:t>
                      </a:r>
                      <a:r>
                        <a:rPr sz="1400" spc="2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meneruskan</a:t>
                      </a:r>
                      <a:r>
                        <a:rPr sz="1400" spc="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400" spc="2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mengembangkan</a:t>
                      </a:r>
                      <a:r>
                        <a:rPr sz="1400" spc="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strategi</a:t>
                      </a:r>
                      <a:r>
                        <a:rPr sz="1400" spc="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belajar</a:t>
                      </a:r>
                      <a:r>
                        <a:rPr sz="1400" spc="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400" spc="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berhasil</a:t>
                      </a:r>
                      <a:r>
                        <a:rPr sz="1400" spc="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400" spc="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memperbaiki</a:t>
                      </a:r>
                      <a:r>
                        <a:rPr sz="1400" spc="3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400" spc="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belum</a:t>
                      </a:r>
                      <a:r>
                        <a:rPr sz="1400" spc="2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berhasil</a:t>
                      </a:r>
                      <a:r>
                        <a:rPr sz="1400" spc="3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dengan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tetap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meningkatkan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motivasi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belajar</a:t>
                      </a:r>
                      <a:r>
                        <a:rPr sz="14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 kepercayaan </a:t>
                      </a:r>
                      <a:r>
                        <a:rPr sz="14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diri.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368A1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368A1"/>
                      </a:solidFill>
                      <a:prstDash val="solid"/>
                    </a:lnT>
                    <a:lnB w="19050">
                      <a:solidFill>
                        <a:srgbClr val="0368A1"/>
                      </a:solidFill>
                      <a:prstDash val="solid"/>
                    </a:lnB>
                  </a:tcPr>
                </a:tc>
              </a:tr>
              <a:tr h="4946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C4A6E"/>
                      </a:solidFill>
                      <a:prstDash val="solid"/>
                    </a:lnT>
                    <a:lnB w="1270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1600" b="1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PENUTUP</a:t>
                      </a:r>
                      <a:r>
                        <a:rPr sz="1600" b="1" spc="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(opsional)</a:t>
                      </a:r>
                      <a:r>
                        <a:rPr sz="1600" b="1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(Tuliskan</a:t>
                      </a:r>
                      <a:r>
                        <a:rPr sz="1600" spc="8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prinsip</a:t>
                      </a:r>
                      <a:r>
                        <a:rPr sz="1600" spc="8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600" spc="8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600" spc="8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digunakan,</a:t>
                      </a:r>
                      <a:r>
                        <a:rPr sz="1600" spc="8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misal</a:t>
                      </a:r>
                      <a:r>
                        <a:rPr sz="1600" spc="8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berkesadaran,</a:t>
                      </a:r>
                      <a:r>
                        <a:rPr sz="1600" spc="8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bermakna,</a:t>
                      </a:r>
                      <a:r>
                        <a:rPr sz="1600" spc="8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4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menggembirakan)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49225" marB="0">
                    <a:lnL w="12700">
                      <a:solidFill>
                        <a:srgbClr val="0368A1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9050">
                      <a:solidFill>
                        <a:srgbClr val="0368A1"/>
                      </a:solidFill>
                      <a:prstDash val="solid"/>
                    </a:lnT>
                    <a:lnB w="19050">
                      <a:solidFill>
                        <a:srgbClr val="0368A1"/>
                      </a:solidFill>
                      <a:prstDash val="solid"/>
                    </a:lnB>
                    <a:solidFill>
                      <a:srgbClr val="F1F4F9"/>
                    </a:solidFill>
                  </a:tcPr>
                </a:tc>
              </a:tr>
              <a:tr h="7613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C4A6E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2700">
                      <a:solidFill>
                        <a:srgbClr val="0C4A6E"/>
                      </a:solidFill>
                      <a:prstDash val="solid"/>
                    </a:lnT>
                    <a:lnB w="12700">
                      <a:solidFill>
                        <a:srgbClr val="0C4A6E"/>
                      </a:solidFill>
                      <a:prstDash val="solid"/>
                    </a:lnB>
                    <a:solidFill>
                      <a:srgbClr val="0368A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499109">
                        <a:lnSpc>
                          <a:spcPct val="110000"/>
                        </a:lnSpc>
                        <a:spcBef>
                          <a:spcPts val="975"/>
                        </a:spcBef>
                      </a:pP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Tahap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akhir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dalam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8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proses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bertujuan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memberikan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umpan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balik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konstruktif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kepada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8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siswa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atas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pengalaman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belajar</a:t>
                      </a:r>
                      <a:r>
                        <a:rPr sz="1600" spc="4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7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yang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telah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dilakukan,</a:t>
                      </a:r>
                      <a:r>
                        <a:rPr sz="1600" spc="1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menyimpulkan</a:t>
                      </a:r>
                      <a:r>
                        <a:rPr sz="1600" spc="1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pembelajaran,</a:t>
                      </a:r>
                      <a:r>
                        <a:rPr sz="1600" spc="1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dan</a:t>
                      </a:r>
                      <a:r>
                        <a:rPr sz="1600" spc="1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8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siswa</a:t>
                      </a:r>
                      <a:r>
                        <a:rPr sz="1600" spc="1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terlibat</a:t>
                      </a:r>
                      <a:r>
                        <a:rPr sz="1600" spc="1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dalam</a:t>
                      </a:r>
                      <a:r>
                        <a:rPr sz="1600" spc="1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65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perencanaan</a:t>
                      </a:r>
                      <a:r>
                        <a:rPr sz="1600" spc="1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pembelajaran</a:t>
                      </a:r>
                      <a:r>
                        <a:rPr sz="1600" spc="12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solidFill>
                            <a:srgbClr val="030612"/>
                          </a:solidFill>
                          <a:latin typeface="Tahoma"/>
                          <a:cs typeface="Tahoma"/>
                        </a:rPr>
                        <a:t>selanjutnya.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0368A1"/>
                      </a:solidFill>
                      <a:prstDash val="solid"/>
                    </a:lnL>
                    <a:lnR w="12700">
                      <a:solidFill>
                        <a:srgbClr val="0368A1"/>
                      </a:solidFill>
                      <a:prstDash val="solid"/>
                    </a:lnR>
                    <a:lnT w="19050">
                      <a:solidFill>
                        <a:srgbClr val="0368A1"/>
                      </a:solidFill>
                      <a:prstDash val="solid"/>
                    </a:lnT>
                    <a:lnB w="12700">
                      <a:solidFill>
                        <a:srgbClr val="0368A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609600" y="8115300"/>
            <a:ext cx="2133600" cy="1562735"/>
          </a:xfrm>
          <a:custGeom>
            <a:avLst/>
            <a:gdLst/>
            <a:ahLst/>
            <a:cxnLst/>
            <a:rect l="l" t="t" r="r" b="b"/>
            <a:pathLst>
              <a:path w="2133600" h="1562734">
                <a:moveTo>
                  <a:pt x="0" y="0"/>
                </a:moveTo>
                <a:lnTo>
                  <a:pt x="2133599" y="0"/>
                </a:lnTo>
                <a:lnTo>
                  <a:pt x="2133599" y="1562399"/>
                </a:lnTo>
                <a:lnTo>
                  <a:pt x="0" y="1562399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C4A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9600" y="8115300"/>
            <a:ext cx="2140585" cy="1562735"/>
          </a:xfrm>
          <a:prstGeom prst="rect">
            <a:avLst/>
          </a:prstGeom>
          <a:solidFill>
            <a:srgbClr val="0368A1"/>
          </a:solidFill>
        </p:spPr>
        <p:txBody>
          <a:bodyPr vert="horz" wrap="square" lIns="0" tIns="2330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35"/>
              </a:spcBef>
            </a:pPr>
            <a:endParaRPr sz="1800">
              <a:latin typeface="Times New Roman"/>
              <a:cs typeface="Times New Roman"/>
            </a:endParaRPr>
          </a:p>
          <a:p>
            <a:pPr marL="304165" marR="302895" indent="238760">
              <a:lnSpc>
                <a:spcPct val="110000"/>
              </a:lnSpc>
            </a:pP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Asesmen </a:t>
            </a:r>
            <a:r>
              <a:rPr sz="1800" b="1" spc="-55" dirty="0">
                <a:solidFill>
                  <a:srgbClr val="FFFFFF"/>
                </a:solidFill>
                <a:latin typeface="Tahoma"/>
                <a:cs typeface="Tahoma"/>
              </a:rPr>
              <a:t>Pembelajaran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45" dirty="0">
                <a:latin typeface="Tahoma"/>
                <a:cs typeface="Tahoma"/>
              </a:rPr>
              <a:t>7</a:t>
            </a:fld>
            <a:endParaRPr b="1" spc="45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3200" y="8115300"/>
            <a:ext cx="14935835" cy="1562735"/>
          </a:xfrm>
          <a:prstGeom prst="rect">
            <a:avLst/>
          </a:prstGeom>
          <a:solidFill>
            <a:srgbClr val="F1F4F9"/>
          </a:solidFill>
          <a:ln w="12699">
            <a:solidFill>
              <a:srgbClr val="0368A1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227965" marR="360680">
              <a:lnSpc>
                <a:spcPct val="110000"/>
              </a:lnSpc>
              <a:spcBef>
                <a:spcPts val="960"/>
              </a:spcBef>
            </a:pP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Tuliskan</a:t>
            </a:r>
            <a:r>
              <a:rPr sz="1600" spc="10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teknik</a:t>
            </a:r>
            <a:r>
              <a:rPr sz="1600" spc="10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030612"/>
                </a:solidFill>
                <a:latin typeface="Tahoma"/>
                <a:cs typeface="Tahoma"/>
              </a:rPr>
              <a:t>dan</a:t>
            </a:r>
            <a:r>
              <a:rPr sz="1600" spc="10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instrumen</a:t>
            </a:r>
            <a:r>
              <a:rPr sz="1600" spc="10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penilaian</a:t>
            </a:r>
            <a:r>
              <a:rPr sz="1600" spc="10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030612"/>
                </a:solidFill>
                <a:latin typeface="Tahoma"/>
                <a:cs typeface="Tahoma"/>
              </a:rPr>
              <a:t>yang</a:t>
            </a:r>
            <a:r>
              <a:rPr sz="1600" spc="10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030612"/>
                </a:solidFill>
                <a:latin typeface="Tahoma"/>
                <a:cs typeface="Tahoma"/>
              </a:rPr>
              <a:t>digunakan</a:t>
            </a:r>
            <a:r>
              <a:rPr sz="1600" spc="10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030612"/>
                </a:solidFill>
                <a:latin typeface="Tahoma"/>
                <a:cs typeface="Tahoma"/>
              </a:rPr>
              <a:t>pada</a:t>
            </a:r>
            <a:r>
              <a:rPr sz="1600" spc="10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awal,</a:t>
            </a:r>
            <a:r>
              <a:rPr sz="1600" spc="10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030612"/>
                </a:solidFill>
                <a:latin typeface="Tahoma"/>
                <a:cs typeface="Tahoma"/>
              </a:rPr>
              <a:t>proses,</a:t>
            </a:r>
            <a:r>
              <a:rPr sz="1600" spc="10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030612"/>
                </a:solidFill>
                <a:latin typeface="Tahoma"/>
                <a:cs typeface="Tahoma"/>
              </a:rPr>
              <a:t>dan</a:t>
            </a:r>
            <a:r>
              <a:rPr sz="1600" spc="10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akhir</a:t>
            </a:r>
            <a:r>
              <a:rPr sz="1600" spc="10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pembelajaran.</a:t>
            </a:r>
            <a:r>
              <a:rPr sz="1600" spc="10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90" dirty="0">
                <a:solidFill>
                  <a:srgbClr val="030612"/>
                </a:solidFill>
                <a:latin typeface="Tahoma"/>
                <a:cs typeface="Tahoma"/>
              </a:rPr>
              <a:t>Asesmen</a:t>
            </a:r>
            <a:r>
              <a:rPr sz="1600" spc="10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dalam</a:t>
            </a:r>
            <a:r>
              <a:rPr sz="1600" spc="10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pembelajaran</a:t>
            </a:r>
            <a:r>
              <a:rPr sz="1600" spc="10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030612"/>
                </a:solidFill>
                <a:latin typeface="Tahoma"/>
                <a:cs typeface="Tahoma"/>
              </a:rPr>
              <a:t>mendalam </a:t>
            </a:r>
            <a:r>
              <a:rPr sz="1600" spc="55" dirty="0">
                <a:solidFill>
                  <a:srgbClr val="030612"/>
                </a:solidFill>
                <a:latin typeface="Tahoma"/>
                <a:cs typeface="Tahoma"/>
              </a:rPr>
              <a:t>dilaksanakan </a:t>
            </a:r>
            <a:r>
              <a:rPr sz="1600" dirty="0">
                <a:solidFill>
                  <a:srgbClr val="030612"/>
                </a:solidFill>
                <a:latin typeface="Tahoma"/>
                <a:cs typeface="Tahoma"/>
              </a:rPr>
              <a:t>melalui</a:t>
            </a:r>
            <a:r>
              <a:rPr sz="1600" spc="6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030612"/>
                </a:solidFill>
                <a:latin typeface="Tahoma"/>
                <a:cs typeface="Tahoma"/>
              </a:rPr>
              <a:t>asesmen</a:t>
            </a:r>
            <a:r>
              <a:rPr sz="1600" spc="6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030612"/>
                </a:solidFill>
                <a:latin typeface="Tahoma"/>
                <a:cs typeface="Tahoma"/>
              </a:rPr>
              <a:t>sebagai</a:t>
            </a:r>
            <a:r>
              <a:rPr sz="1600" spc="6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30612"/>
                </a:solidFill>
                <a:latin typeface="Tahoma"/>
                <a:cs typeface="Tahoma"/>
              </a:rPr>
              <a:t>pembelajaran</a:t>
            </a:r>
            <a:r>
              <a:rPr sz="1600" spc="6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030612"/>
                </a:solidFill>
                <a:latin typeface="Tahoma"/>
                <a:cs typeface="Tahoma"/>
              </a:rPr>
              <a:t>(</a:t>
            </a:r>
            <a:r>
              <a:rPr sz="1600" i="1" spc="-45" dirty="0">
                <a:solidFill>
                  <a:srgbClr val="030612"/>
                </a:solidFill>
                <a:latin typeface="Verdana"/>
                <a:cs typeface="Verdana"/>
              </a:rPr>
              <a:t>assessment</a:t>
            </a:r>
            <a:r>
              <a:rPr sz="1600" i="1" dirty="0">
                <a:solidFill>
                  <a:srgbClr val="030612"/>
                </a:solidFill>
                <a:latin typeface="Verdana"/>
                <a:cs typeface="Verdana"/>
              </a:rPr>
              <a:t> as </a:t>
            </a:r>
            <a:r>
              <a:rPr sz="1600" i="1" spc="-45" dirty="0">
                <a:solidFill>
                  <a:srgbClr val="030612"/>
                </a:solidFill>
                <a:latin typeface="Verdana"/>
                <a:cs typeface="Verdana"/>
              </a:rPr>
              <a:t>learning</a:t>
            </a:r>
            <a:r>
              <a:rPr sz="1600" spc="-45" dirty="0">
                <a:solidFill>
                  <a:srgbClr val="030612"/>
                </a:solidFill>
                <a:latin typeface="Tahoma"/>
                <a:cs typeface="Tahoma"/>
              </a:rPr>
              <a:t>)</a:t>
            </a:r>
            <a:r>
              <a:rPr sz="1600" spc="6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030612"/>
                </a:solidFill>
                <a:latin typeface="Tahoma"/>
                <a:cs typeface="Tahoma"/>
              </a:rPr>
              <a:t>yang</a:t>
            </a:r>
            <a:r>
              <a:rPr sz="1600" spc="55" dirty="0">
                <a:solidFill>
                  <a:srgbClr val="030612"/>
                </a:solidFill>
                <a:latin typeface="Tahoma"/>
                <a:cs typeface="Tahoma"/>
              </a:rPr>
              <a:t> menekankan</a:t>
            </a:r>
            <a:r>
              <a:rPr sz="1600" spc="6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030612"/>
                </a:solidFill>
                <a:latin typeface="Tahoma"/>
                <a:cs typeface="Tahoma"/>
              </a:rPr>
              <a:t>pada</a:t>
            </a:r>
            <a:r>
              <a:rPr sz="1600" spc="6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30612"/>
                </a:solidFill>
                <a:latin typeface="Tahoma"/>
                <a:cs typeface="Tahoma"/>
              </a:rPr>
              <a:t>penilaian</a:t>
            </a:r>
            <a:r>
              <a:rPr sz="1600" spc="6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30612"/>
                </a:solidFill>
                <a:latin typeface="Tahoma"/>
                <a:cs typeface="Tahoma"/>
              </a:rPr>
              <a:t>diri</a:t>
            </a:r>
            <a:r>
              <a:rPr sz="1600" spc="6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030612"/>
                </a:solidFill>
                <a:latin typeface="Tahoma"/>
                <a:cs typeface="Tahoma"/>
              </a:rPr>
              <a:t>dan</a:t>
            </a:r>
            <a:r>
              <a:rPr sz="1600" spc="6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30612"/>
                </a:solidFill>
                <a:latin typeface="Tahoma"/>
                <a:cs typeface="Tahoma"/>
              </a:rPr>
              <a:t>penilaian</a:t>
            </a:r>
            <a:r>
              <a:rPr sz="1600" spc="5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030612"/>
                </a:solidFill>
                <a:latin typeface="Tahoma"/>
                <a:cs typeface="Tahoma"/>
              </a:rPr>
              <a:t>sejawat</a:t>
            </a:r>
            <a:r>
              <a:rPr sz="1600" spc="6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30612"/>
                </a:solidFill>
                <a:latin typeface="Tahoma"/>
                <a:cs typeface="Tahoma"/>
              </a:rPr>
              <a:t>,</a:t>
            </a:r>
            <a:r>
              <a:rPr sz="1600" spc="6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030612"/>
                </a:solidFill>
                <a:latin typeface="Tahoma"/>
                <a:cs typeface="Tahoma"/>
              </a:rPr>
              <a:t>asesmen </a:t>
            </a:r>
            <a:r>
              <a:rPr sz="1600" dirty="0">
                <a:solidFill>
                  <a:srgbClr val="030612"/>
                </a:solidFill>
                <a:latin typeface="Tahoma"/>
                <a:cs typeface="Tahoma"/>
              </a:rPr>
              <a:t>untuk</a:t>
            </a:r>
            <a:r>
              <a:rPr sz="1600" spc="4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30612"/>
                </a:solidFill>
                <a:latin typeface="Tahoma"/>
                <a:cs typeface="Tahoma"/>
              </a:rPr>
              <a:t>pembelajaran</a:t>
            </a:r>
            <a:r>
              <a:rPr sz="1600" spc="4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-45" dirty="0">
                <a:solidFill>
                  <a:srgbClr val="030612"/>
                </a:solidFill>
                <a:latin typeface="Tahoma"/>
                <a:cs typeface="Tahoma"/>
              </a:rPr>
              <a:t>(</a:t>
            </a:r>
            <a:r>
              <a:rPr sz="1600" i="1" spc="-45" dirty="0">
                <a:solidFill>
                  <a:srgbClr val="030612"/>
                </a:solidFill>
                <a:latin typeface="Verdana"/>
                <a:cs typeface="Verdana"/>
              </a:rPr>
              <a:t>assessment</a:t>
            </a:r>
            <a:r>
              <a:rPr sz="1600" i="1" spc="-15" dirty="0">
                <a:solidFill>
                  <a:srgbClr val="030612"/>
                </a:solidFill>
                <a:latin typeface="Verdana"/>
                <a:cs typeface="Verdana"/>
              </a:rPr>
              <a:t> </a:t>
            </a:r>
            <a:r>
              <a:rPr sz="1600" i="1" spc="-150" dirty="0">
                <a:solidFill>
                  <a:srgbClr val="030612"/>
                </a:solidFill>
                <a:latin typeface="Verdana"/>
                <a:cs typeface="Verdana"/>
              </a:rPr>
              <a:t>fior</a:t>
            </a:r>
            <a:r>
              <a:rPr sz="1600" i="1" spc="-15" dirty="0">
                <a:solidFill>
                  <a:srgbClr val="030612"/>
                </a:solidFill>
                <a:latin typeface="Verdana"/>
                <a:cs typeface="Verdana"/>
              </a:rPr>
              <a:t> </a:t>
            </a:r>
            <a:r>
              <a:rPr sz="1600" i="1" spc="-45" dirty="0">
                <a:solidFill>
                  <a:srgbClr val="030612"/>
                </a:solidFill>
                <a:latin typeface="Verdana"/>
                <a:cs typeface="Verdana"/>
              </a:rPr>
              <a:t>learning</a:t>
            </a:r>
            <a:r>
              <a:rPr sz="1600" spc="-45" dirty="0">
                <a:solidFill>
                  <a:srgbClr val="030612"/>
                </a:solidFill>
                <a:latin typeface="Tahoma"/>
                <a:cs typeface="Tahoma"/>
              </a:rPr>
              <a:t>)</a:t>
            </a:r>
            <a:r>
              <a:rPr sz="1600" spc="5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030612"/>
                </a:solidFill>
                <a:latin typeface="Tahoma"/>
                <a:cs typeface="Tahoma"/>
              </a:rPr>
              <a:t>yang</a:t>
            </a:r>
            <a:r>
              <a:rPr sz="1600" spc="4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030612"/>
                </a:solidFill>
                <a:latin typeface="Tahoma"/>
                <a:cs typeface="Tahoma"/>
              </a:rPr>
              <a:t>menekankan</a:t>
            </a:r>
            <a:r>
              <a:rPr sz="1600" spc="4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030612"/>
                </a:solidFill>
                <a:latin typeface="Tahoma"/>
                <a:cs typeface="Tahoma"/>
              </a:rPr>
              <a:t>pada</a:t>
            </a:r>
            <a:r>
              <a:rPr sz="1600" spc="4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030612"/>
                </a:solidFill>
                <a:latin typeface="Tahoma"/>
                <a:cs typeface="Tahoma"/>
              </a:rPr>
              <a:t>umpan</a:t>
            </a:r>
            <a:r>
              <a:rPr sz="1600" spc="4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30612"/>
                </a:solidFill>
                <a:latin typeface="Tahoma"/>
                <a:cs typeface="Tahoma"/>
              </a:rPr>
              <a:t>balik,</a:t>
            </a:r>
            <a:r>
              <a:rPr sz="1600" spc="4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030612"/>
                </a:solidFill>
                <a:latin typeface="Tahoma"/>
                <a:cs typeface="Tahoma"/>
              </a:rPr>
              <a:t>dan</a:t>
            </a:r>
            <a:r>
              <a:rPr sz="1600" spc="5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030612"/>
                </a:solidFill>
                <a:latin typeface="Tahoma"/>
                <a:cs typeface="Tahoma"/>
              </a:rPr>
              <a:t>asesmen</a:t>
            </a:r>
            <a:r>
              <a:rPr sz="1600" spc="4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30612"/>
                </a:solidFill>
                <a:latin typeface="Tahoma"/>
                <a:cs typeface="Tahoma"/>
              </a:rPr>
              <a:t>hasil</a:t>
            </a:r>
            <a:r>
              <a:rPr sz="1600" spc="4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030612"/>
                </a:solidFill>
                <a:latin typeface="Tahoma"/>
                <a:cs typeface="Tahoma"/>
              </a:rPr>
              <a:t>pembelajaran</a:t>
            </a:r>
            <a:r>
              <a:rPr sz="1600" spc="4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-40" dirty="0">
                <a:solidFill>
                  <a:srgbClr val="030612"/>
                </a:solidFill>
                <a:latin typeface="Tahoma"/>
                <a:cs typeface="Tahoma"/>
              </a:rPr>
              <a:t>(</a:t>
            </a:r>
            <a:r>
              <a:rPr sz="1600" i="1" spc="-40" dirty="0">
                <a:solidFill>
                  <a:srgbClr val="030612"/>
                </a:solidFill>
                <a:latin typeface="Verdana"/>
                <a:cs typeface="Verdana"/>
              </a:rPr>
              <a:t>assessment</a:t>
            </a:r>
            <a:r>
              <a:rPr sz="1600" i="1" spc="-15" dirty="0">
                <a:solidFill>
                  <a:srgbClr val="030612"/>
                </a:solidFill>
                <a:latin typeface="Verdana"/>
                <a:cs typeface="Verdana"/>
              </a:rPr>
              <a:t> </a:t>
            </a:r>
            <a:r>
              <a:rPr sz="1600" i="1" spc="-155" dirty="0">
                <a:solidFill>
                  <a:srgbClr val="030612"/>
                </a:solidFill>
                <a:latin typeface="Verdana"/>
                <a:cs typeface="Verdana"/>
              </a:rPr>
              <a:t>ofi</a:t>
            </a:r>
            <a:r>
              <a:rPr sz="1600" i="1" spc="-10" dirty="0">
                <a:solidFill>
                  <a:srgbClr val="030612"/>
                </a:solidFill>
                <a:latin typeface="Verdana"/>
                <a:cs typeface="Verdana"/>
              </a:rPr>
              <a:t> </a:t>
            </a:r>
            <a:r>
              <a:rPr sz="1600" i="1" spc="-45" dirty="0">
                <a:solidFill>
                  <a:srgbClr val="030612"/>
                </a:solidFill>
                <a:latin typeface="Verdana"/>
                <a:cs typeface="Verdana"/>
              </a:rPr>
              <a:t>learning</a:t>
            </a:r>
            <a:r>
              <a:rPr sz="1600" spc="-45" dirty="0">
                <a:solidFill>
                  <a:srgbClr val="030612"/>
                </a:solidFill>
                <a:latin typeface="Tahoma"/>
                <a:cs typeface="Tahoma"/>
              </a:rPr>
              <a:t>)</a:t>
            </a:r>
            <a:r>
              <a:rPr sz="1600" spc="4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30612"/>
                </a:solidFill>
                <a:latin typeface="Tahoma"/>
                <a:cs typeface="Tahoma"/>
              </a:rPr>
              <a:t>yang </a:t>
            </a:r>
            <a:r>
              <a:rPr sz="1600" spc="55" dirty="0">
                <a:solidFill>
                  <a:srgbClr val="030612"/>
                </a:solidFill>
                <a:latin typeface="Tahoma"/>
                <a:cs typeface="Tahoma"/>
              </a:rPr>
              <a:t>menekankan</a:t>
            </a:r>
            <a:r>
              <a:rPr sz="1600" spc="4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030612"/>
                </a:solidFill>
                <a:latin typeface="Tahoma"/>
                <a:cs typeface="Tahoma"/>
              </a:rPr>
              <a:t>pada</a:t>
            </a:r>
            <a:r>
              <a:rPr sz="1600" spc="4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030612"/>
                </a:solidFill>
                <a:latin typeface="Tahoma"/>
                <a:cs typeface="Tahoma"/>
              </a:rPr>
              <a:t>pencapaian</a:t>
            </a:r>
            <a:r>
              <a:rPr sz="1600" spc="4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030612"/>
                </a:solidFill>
                <a:latin typeface="Tahoma"/>
                <a:cs typeface="Tahoma"/>
              </a:rPr>
              <a:t>dan</a:t>
            </a:r>
            <a:r>
              <a:rPr sz="1600" spc="4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tindak</a:t>
            </a:r>
            <a:r>
              <a:rPr sz="1600" spc="4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lanjut</a:t>
            </a:r>
            <a:r>
              <a:rPr sz="1600" spc="4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030612"/>
                </a:solidFill>
                <a:latin typeface="Tahoma"/>
                <a:cs typeface="Tahoma"/>
              </a:rPr>
              <a:t>dengan</a:t>
            </a:r>
            <a:r>
              <a:rPr sz="1600" spc="4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30612"/>
                </a:solidFill>
                <a:latin typeface="Tahoma"/>
                <a:cs typeface="Tahoma"/>
              </a:rPr>
              <a:t>mempertimbangkan</a:t>
            </a:r>
            <a:r>
              <a:rPr sz="1600" spc="4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karakteristik</a:t>
            </a:r>
            <a:r>
              <a:rPr sz="1600" spc="4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030612"/>
                </a:solidFill>
                <a:latin typeface="Tahoma"/>
                <a:cs typeface="Tahoma"/>
              </a:rPr>
              <a:t>peserta</a:t>
            </a:r>
            <a:r>
              <a:rPr sz="1600" spc="4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didik.</a:t>
            </a:r>
            <a:r>
              <a:rPr sz="1600" spc="4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Contoh:</a:t>
            </a:r>
            <a:r>
              <a:rPr sz="1600" spc="4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30612"/>
                </a:solidFill>
                <a:latin typeface="Tahoma"/>
                <a:cs typeface="Tahoma"/>
              </a:rPr>
              <a:t>Penilaian</a:t>
            </a:r>
            <a:r>
              <a:rPr sz="1600" spc="4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Sejawat,</a:t>
            </a:r>
            <a:r>
              <a:rPr sz="1600" spc="4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30612"/>
                </a:solidFill>
                <a:latin typeface="Tahoma"/>
                <a:cs typeface="Tahoma"/>
              </a:rPr>
              <a:t>Penilaian</a:t>
            </a:r>
            <a:r>
              <a:rPr sz="1600" spc="4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030612"/>
                </a:solidFill>
                <a:latin typeface="Tahoma"/>
                <a:cs typeface="Tahoma"/>
              </a:rPr>
              <a:t>Diri, </a:t>
            </a:r>
            <a:r>
              <a:rPr sz="1600" spc="50" dirty="0">
                <a:solidFill>
                  <a:srgbClr val="030612"/>
                </a:solidFill>
                <a:latin typeface="Tahoma"/>
                <a:cs typeface="Tahoma"/>
              </a:rPr>
              <a:t>Penilaian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030612"/>
                </a:solidFill>
                <a:latin typeface="Tahoma"/>
                <a:cs typeface="Tahoma"/>
              </a:rPr>
              <a:t>Proyek,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30612"/>
                </a:solidFill>
                <a:latin typeface="Tahoma"/>
                <a:cs typeface="Tahoma"/>
              </a:rPr>
              <a:t>Penilaian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30612"/>
                </a:solidFill>
                <a:latin typeface="Tahoma"/>
                <a:cs typeface="Tahoma"/>
              </a:rPr>
              <a:t>Produk,</a:t>
            </a:r>
            <a:r>
              <a:rPr sz="1600" spc="1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030612"/>
                </a:solidFill>
                <a:latin typeface="Tahoma"/>
                <a:cs typeface="Tahoma"/>
              </a:rPr>
              <a:t>Observasi,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 Portofolio, </a:t>
            </a:r>
            <a:r>
              <a:rPr sz="1600" spc="50" dirty="0">
                <a:solidFill>
                  <a:srgbClr val="030612"/>
                </a:solidFill>
                <a:latin typeface="Tahoma"/>
                <a:cs typeface="Tahoma"/>
              </a:rPr>
              <a:t>Penilaian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030612"/>
                </a:solidFill>
                <a:latin typeface="Tahoma"/>
                <a:cs typeface="Tahoma"/>
              </a:rPr>
              <a:t>Berbasis</a:t>
            </a:r>
            <a:r>
              <a:rPr sz="1600" spc="1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30612"/>
                </a:solidFill>
                <a:latin typeface="Tahoma"/>
                <a:cs typeface="Tahoma"/>
              </a:rPr>
              <a:t>Kelas,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030612"/>
                </a:solidFill>
                <a:latin typeface="Tahoma"/>
                <a:cs typeface="Tahoma"/>
              </a:rPr>
              <a:t>Penilaian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 Kinerja, </a:t>
            </a:r>
            <a:r>
              <a:rPr sz="1600" spc="55" dirty="0">
                <a:solidFill>
                  <a:srgbClr val="030612"/>
                </a:solidFill>
                <a:latin typeface="Tahoma"/>
                <a:cs typeface="Tahoma"/>
              </a:rPr>
              <a:t>Tes</a:t>
            </a:r>
            <a:r>
              <a:rPr sz="1600" spc="1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tertulis, </a:t>
            </a:r>
            <a:r>
              <a:rPr sz="1600" spc="55" dirty="0">
                <a:solidFill>
                  <a:srgbClr val="030612"/>
                </a:solidFill>
                <a:latin typeface="Tahoma"/>
                <a:cs typeface="Tahoma"/>
              </a:rPr>
              <a:t>Tes</a:t>
            </a:r>
            <a:r>
              <a:rPr sz="1600" spc="10" dirty="0">
                <a:solidFill>
                  <a:srgbClr val="030612"/>
                </a:solidFill>
                <a:latin typeface="Tahoma"/>
                <a:cs typeface="Tahoma"/>
              </a:rPr>
              <a:t> lisan, </a:t>
            </a:r>
            <a:r>
              <a:rPr sz="1600" spc="65" dirty="0">
                <a:solidFill>
                  <a:srgbClr val="030612"/>
                </a:solidFill>
                <a:latin typeface="Tahoma"/>
                <a:cs typeface="Tahoma"/>
              </a:rPr>
              <a:t>dan</a:t>
            </a:r>
            <a:r>
              <a:rPr sz="1600" spc="15" dirty="0">
                <a:solidFill>
                  <a:srgbClr val="030612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030612"/>
                </a:solidFill>
                <a:latin typeface="Tahoma"/>
                <a:cs typeface="Tahoma"/>
              </a:rPr>
              <a:t>sebagainya.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45" dirty="0">
                <a:latin typeface="Tahoma"/>
                <a:cs typeface="Tahoma"/>
              </a:rPr>
              <a:t>8</a:t>
            </a:fld>
            <a:endParaRPr b="1" spc="45" dirty="0">
              <a:latin typeface="Tahoma"/>
              <a:cs typeface="Tahoma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3252"/>
            <a:ext cx="130181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-130" dirty="0">
                <a:solidFill>
                  <a:srgbClr val="37BDF7"/>
                </a:solidFill>
              </a:rPr>
              <a:t>Pelaksanaan</a:t>
            </a:r>
            <a:r>
              <a:rPr sz="5600" spc="-160" dirty="0">
                <a:solidFill>
                  <a:srgbClr val="37BDF7"/>
                </a:solidFill>
              </a:rPr>
              <a:t> </a:t>
            </a:r>
            <a:r>
              <a:rPr sz="5600" spc="-200" dirty="0"/>
              <a:t>Pembelajaran </a:t>
            </a:r>
            <a:r>
              <a:rPr sz="5600" spc="-60" dirty="0"/>
              <a:t>Mendalam</a:t>
            </a:r>
            <a:endParaRPr sz="5600"/>
          </a:p>
        </p:txBody>
      </p:sp>
      <p:sp>
        <p:nvSpPr>
          <p:cNvPr id="3" name="object 3"/>
          <p:cNvSpPr txBox="1"/>
          <p:nvPr/>
        </p:nvSpPr>
        <p:spPr>
          <a:xfrm>
            <a:off x="922535" y="2366806"/>
            <a:ext cx="15473044" cy="6572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9920" marR="255270" indent="-554990">
              <a:lnSpc>
                <a:spcPct val="110000"/>
              </a:lnSpc>
              <a:spcBef>
                <a:spcPts val="100"/>
              </a:spcBef>
              <a:buAutoNum type="arabicPeriod"/>
              <a:tabLst>
                <a:tab pos="629920" algn="l"/>
              </a:tabLst>
            </a:pPr>
            <a:r>
              <a:rPr sz="2400" spc="90" dirty="0">
                <a:solidFill>
                  <a:srgbClr val="0F172A"/>
                </a:solidFill>
                <a:latin typeface="Tahoma"/>
                <a:cs typeface="Tahoma"/>
              </a:rPr>
              <a:t>Penyampaian</a:t>
            </a:r>
            <a:r>
              <a:rPr sz="2400" spc="-8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0F172A"/>
                </a:solidFill>
                <a:latin typeface="Tahoma"/>
                <a:cs typeface="Tahoma"/>
              </a:rPr>
              <a:t>materi</a:t>
            </a:r>
            <a:r>
              <a:rPr sz="2400" spc="-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0F172A"/>
                </a:solidFill>
                <a:latin typeface="Tahoma"/>
                <a:cs typeface="Tahoma"/>
              </a:rPr>
              <a:t>sesuai</a:t>
            </a:r>
            <a:r>
              <a:rPr sz="24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0F172A"/>
                </a:solidFill>
                <a:latin typeface="Tahoma"/>
                <a:cs typeface="Tahoma"/>
              </a:rPr>
              <a:t>tahapan</a:t>
            </a:r>
            <a:r>
              <a:rPr sz="2400" b="1" spc="-1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0F172A"/>
                </a:solidFill>
                <a:latin typeface="Tahoma"/>
                <a:cs typeface="Tahoma"/>
              </a:rPr>
              <a:t>berpikir</a:t>
            </a:r>
            <a:r>
              <a:rPr sz="2400" b="1" spc="-1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2400" b="1" spc="-1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r>
              <a:rPr sz="2400" b="1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0F172A"/>
                </a:solidFill>
                <a:latin typeface="Tahoma"/>
                <a:cs typeface="Tahoma"/>
              </a:rPr>
              <a:t>untuk</a:t>
            </a:r>
            <a:r>
              <a:rPr sz="2400" spc="-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0F172A"/>
                </a:solidFill>
                <a:latin typeface="Tahoma"/>
                <a:cs typeface="Tahoma"/>
              </a:rPr>
              <a:t>mendukung</a:t>
            </a:r>
            <a:r>
              <a:rPr sz="2400" spc="-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0F172A"/>
                </a:solidFill>
                <a:latin typeface="Tahoma"/>
                <a:cs typeface="Tahoma"/>
              </a:rPr>
              <a:t>pencapaian</a:t>
            </a:r>
            <a:r>
              <a:rPr sz="2400" spc="-8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0F172A"/>
                </a:solidFill>
                <a:latin typeface="Tahoma"/>
                <a:cs typeface="Tahoma"/>
              </a:rPr>
              <a:t>kedalaman </a:t>
            </a:r>
            <a:r>
              <a:rPr sz="2400" spc="80" dirty="0">
                <a:solidFill>
                  <a:srgbClr val="0F172A"/>
                </a:solidFill>
                <a:latin typeface="Tahoma"/>
                <a:cs typeface="Tahoma"/>
              </a:rPr>
              <a:t>pemahaman</a:t>
            </a:r>
            <a:r>
              <a:rPr sz="240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0F172A"/>
                </a:solidFill>
                <a:latin typeface="Tahoma"/>
                <a:cs typeface="Tahoma"/>
              </a:rPr>
              <a:t>konsep</a:t>
            </a:r>
            <a:r>
              <a:rPr sz="240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240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endParaRPr sz="2400">
              <a:latin typeface="Tahoma"/>
              <a:cs typeface="Tahoma"/>
            </a:endParaRPr>
          </a:p>
          <a:p>
            <a:pPr marL="629920" marR="609600" indent="-617220">
              <a:lnSpc>
                <a:spcPct val="110000"/>
              </a:lnSpc>
              <a:spcBef>
                <a:spcPts val="1200"/>
              </a:spcBef>
              <a:buAutoNum type="arabicPeriod"/>
              <a:tabLst>
                <a:tab pos="629920" algn="l"/>
              </a:tabLst>
            </a:pPr>
            <a:r>
              <a:rPr sz="2400" spc="125" dirty="0">
                <a:solidFill>
                  <a:srgbClr val="0F172A"/>
                </a:solidFill>
                <a:latin typeface="Tahoma"/>
                <a:cs typeface="Tahoma"/>
              </a:rPr>
              <a:t>Model-</a:t>
            </a:r>
            <a:r>
              <a:rPr sz="2400" spc="135" dirty="0">
                <a:solidFill>
                  <a:srgbClr val="0F172A"/>
                </a:solidFill>
                <a:latin typeface="Tahoma"/>
                <a:cs typeface="Tahoma"/>
              </a:rPr>
              <a:t>model</a:t>
            </a:r>
            <a:r>
              <a:rPr sz="240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0F172A"/>
                </a:solidFill>
                <a:latin typeface="Tahoma"/>
                <a:cs typeface="Tahoma"/>
              </a:rPr>
              <a:t>atau</a:t>
            </a:r>
            <a:r>
              <a:rPr sz="240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strategi</a:t>
            </a:r>
            <a:r>
              <a:rPr sz="240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240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240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0F172A"/>
                </a:solidFill>
                <a:latin typeface="Tahoma"/>
                <a:cs typeface="Tahoma"/>
              </a:rPr>
              <a:t>ada</a:t>
            </a:r>
            <a:r>
              <a:rPr sz="2400" spc="-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0F172A"/>
                </a:solidFill>
                <a:latin typeface="Tahoma"/>
                <a:cs typeface="Tahoma"/>
              </a:rPr>
              <a:t>dapat</a:t>
            </a:r>
            <a:r>
              <a:rPr sz="2400" b="1" spc="-1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0F172A"/>
                </a:solidFill>
                <a:latin typeface="Tahoma"/>
                <a:cs typeface="Tahoma"/>
              </a:rPr>
              <a:t>digunakan</a:t>
            </a:r>
            <a:r>
              <a:rPr sz="2400" b="1" spc="-1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0F172A"/>
                </a:solidFill>
                <a:latin typeface="Tahoma"/>
                <a:cs typeface="Tahoma"/>
              </a:rPr>
              <a:t>dengan</a:t>
            </a:r>
            <a:r>
              <a:rPr sz="2400" b="1" spc="-1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0F172A"/>
                </a:solidFill>
                <a:latin typeface="Tahoma"/>
                <a:cs typeface="Tahoma"/>
              </a:rPr>
              <a:t>prinsip</a:t>
            </a:r>
            <a:r>
              <a:rPr sz="2400" b="1" spc="-1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F172A"/>
                </a:solidFill>
                <a:latin typeface="Tahoma"/>
                <a:cs typeface="Tahoma"/>
              </a:rPr>
              <a:t>pembelajaran </a:t>
            </a:r>
            <a:r>
              <a:rPr sz="2400" b="1" spc="-35" dirty="0">
                <a:solidFill>
                  <a:srgbClr val="0F172A"/>
                </a:solidFill>
                <a:latin typeface="Tahoma"/>
                <a:cs typeface="Tahoma"/>
              </a:rPr>
              <a:t>berkesadaran,</a:t>
            </a:r>
            <a:r>
              <a:rPr sz="2400" b="1" spc="-1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0F172A"/>
                </a:solidFill>
                <a:latin typeface="Tahoma"/>
                <a:cs typeface="Tahoma"/>
              </a:rPr>
              <a:t>bermakna,</a:t>
            </a:r>
            <a:r>
              <a:rPr sz="2400" b="1" spc="-1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400" b="1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F172A"/>
                </a:solidFill>
                <a:latin typeface="Tahoma"/>
                <a:cs typeface="Tahoma"/>
              </a:rPr>
              <a:t>menggembirakan</a:t>
            </a:r>
            <a:endParaRPr sz="2400">
              <a:latin typeface="Tahoma"/>
              <a:cs typeface="Tahoma"/>
            </a:endParaRPr>
          </a:p>
          <a:p>
            <a:pPr marL="629920" marR="384810" indent="-612140">
              <a:lnSpc>
                <a:spcPct val="110000"/>
              </a:lnSpc>
              <a:spcBef>
                <a:spcPts val="1200"/>
              </a:spcBef>
              <a:buAutoNum type="arabicPeriod"/>
              <a:tabLst>
                <a:tab pos="629920" algn="l"/>
              </a:tabLst>
            </a:pPr>
            <a:r>
              <a:rPr sz="2400" spc="100" dirty="0">
                <a:solidFill>
                  <a:srgbClr val="0F172A"/>
                </a:solidFill>
                <a:latin typeface="Tahoma"/>
                <a:cs typeface="Tahoma"/>
              </a:rPr>
              <a:t>Penerapan</a:t>
            </a:r>
            <a:r>
              <a:rPr sz="2400" spc="-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2400" b="1" spc="-114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0F172A"/>
                </a:solidFill>
                <a:latin typeface="Tahoma"/>
                <a:cs typeface="Tahoma"/>
              </a:rPr>
              <a:t>bermakna</a:t>
            </a:r>
            <a:r>
              <a:rPr sz="2400" b="1" spc="-114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0F172A"/>
                </a:solidFill>
                <a:latin typeface="Tahoma"/>
                <a:cs typeface="Tahoma"/>
              </a:rPr>
              <a:t>dengan</a:t>
            </a:r>
            <a:r>
              <a:rPr sz="2400" b="1" spc="-1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0F172A"/>
                </a:solidFill>
                <a:latin typeface="Tahoma"/>
                <a:cs typeface="Tahoma"/>
              </a:rPr>
              <a:t>pemanfaatan</a:t>
            </a:r>
            <a:r>
              <a:rPr sz="2400" b="1" spc="-114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0F172A"/>
                </a:solidFill>
                <a:latin typeface="Tahoma"/>
                <a:cs typeface="Tahoma"/>
              </a:rPr>
              <a:t>lingkungan</a:t>
            </a:r>
            <a:r>
              <a:rPr sz="2400" b="1" spc="-114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0F172A"/>
                </a:solidFill>
                <a:latin typeface="Tahoma"/>
                <a:cs typeface="Tahoma"/>
              </a:rPr>
              <a:t>sekitar</a:t>
            </a:r>
            <a:r>
              <a:rPr sz="2400" spc="-30" dirty="0">
                <a:solidFill>
                  <a:srgbClr val="0F172A"/>
                </a:solidFill>
                <a:latin typeface="Tahoma"/>
                <a:cs typeface="Tahoma"/>
              </a:rPr>
              <a:t>,</a:t>
            </a:r>
            <a:r>
              <a:rPr sz="24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0F172A"/>
                </a:solidFill>
                <a:latin typeface="Tahoma"/>
                <a:cs typeface="Tahoma"/>
              </a:rPr>
              <a:t>seperti</a:t>
            </a:r>
            <a:r>
              <a:rPr sz="24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pemanfaatan </a:t>
            </a:r>
            <a:r>
              <a:rPr sz="2400" spc="75" dirty="0">
                <a:solidFill>
                  <a:srgbClr val="0F172A"/>
                </a:solidFill>
                <a:latin typeface="Tahoma"/>
                <a:cs typeface="Tahoma"/>
              </a:rPr>
              <a:t>lingkungan</a:t>
            </a:r>
            <a:r>
              <a:rPr sz="2400" spc="-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0F172A"/>
                </a:solidFill>
                <a:latin typeface="Tahoma"/>
                <a:cs typeface="Tahoma"/>
              </a:rPr>
              <a:t>sekolah,</a:t>
            </a:r>
            <a:r>
              <a:rPr sz="2400" spc="-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0F172A"/>
                </a:solidFill>
                <a:latin typeface="Tahoma"/>
                <a:cs typeface="Tahoma"/>
              </a:rPr>
              <a:t>lingkungan</a:t>
            </a:r>
            <a:r>
              <a:rPr sz="2400" spc="-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0F172A"/>
                </a:solidFill>
                <a:latin typeface="Tahoma"/>
                <a:cs typeface="Tahoma"/>
              </a:rPr>
              <a:t>alam</a:t>
            </a:r>
            <a:r>
              <a:rPr sz="2400" spc="-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F172A"/>
                </a:solidFill>
                <a:latin typeface="Tahoma"/>
                <a:cs typeface="Tahoma"/>
              </a:rPr>
              <a:t>sekitar,</a:t>
            </a:r>
            <a:r>
              <a:rPr sz="2400" spc="-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0F172A"/>
                </a:solidFill>
                <a:latin typeface="Tahoma"/>
                <a:cs typeface="Tahoma"/>
              </a:rPr>
              <a:t>lingkungan</a:t>
            </a:r>
            <a:r>
              <a:rPr sz="2400" spc="-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0F172A"/>
                </a:solidFill>
                <a:latin typeface="Tahoma"/>
                <a:cs typeface="Tahoma"/>
              </a:rPr>
              <a:t>sosial,</a:t>
            </a:r>
            <a:r>
              <a:rPr sz="2400" spc="-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400" spc="-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0F172A"/>
                </a:solidFill>
                <a:latin typeface="Tahoma"/>
                <a:cs typeface="Tahoma"/>
              </a:rPr>
              <a:t>sebagainya</a:t>
            </a:r>
            <a:endParaRPr sz="2400">
              <a:latin typeface="Tahoma"/>
              <a:cs typeface="Tahoma"/>
            </a:endParaRPr>
          </a:p>
          <a:p>
            <a:pPr marL="629920" marR="193040" indent="-617855">
              <a:lnSpc>
                <a:spcPct val="110000"/>
              </a:lnSpc>
              <a:spcBef>
                <a:spcPts val="1200"/>
              </a:spcBef>
              <a:buFont typeface="Tahoma"/>
              <a:buAutoNum type="arabicPeriod"/>
              <a:tabLst>
                <a:tab pos="629920" algn="l"/>
              </a:tabLst>
            </a:pPr>
            <a:r>
              <a:rPr sz="2400" b="1" spc="-35" dirty="0">
                <a:solidFill>
                  <a:srgbClr val="0F172A"/>
                </a:solidFill>
                <a:latin typeface="Tahoma"/>
                <a:cs typeface="Tahoma"/>
              </a:rPr>
              <a:t>Prinsip</a:t>
            </a:r>
            <a:r>
              <a:rPr sz="2400" b="1" spc="-1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2400" b="1" spc="-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0F172A"/>
                </a:solidFill>
                <a:latin typeface="Tahoma"/>
                <a:cs typeface="Tahoma"/>
              </a:rPr>
              <a:t>berkesadaran,</a:t>
            </a:r>
            <a:r>
              <a:rPr sz="240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0F172A"/>
                </a:solidFill>
                <a:latin typeface="Tahoma"/>
                <a:cs typeface="Tahoma"/>
              </a:rPr>
              <a:t>bermakna,</a:t>
            </a:r>
            <a:r>
              <a:rPr sz="2400" spc="-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400" spc="-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menggembirakan</a:t>
            </a:r>
            <a:r>
              <a:rPr sz="2400" spc="-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0F172A"/>
                </a:solidFill>
                <a:latin typeface="Tahoma"/>
                <a:cs typeface="Tahoma"/>
              </a:rPr>
              <a:t>dapat</a:t>
            </a:r>
            <a:r>
              <a:rPr sz="2400" b="1" spc="-1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0F172A"/>
                </a:solidFill>
                <a:latin typeface="Tahoma"/>
                <a:cs typeface="Tahoma"/>
              </a:rPr>
              <a:t>berada</a:t>
            </a:r>
            <a:r>
              <a:rPr sz="2400" b="1" spc="-1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0F172A"/>
                </a:solidFill>
                <a:latin typeface="Tahoma"/>
                <a:cs typeface="Tahoma"/>
              </a:rPr>
              <a:t>dalam</a:t>
            </a:r>
            <a:r>
              <a:rPr sz="2400" b="1" spc="-1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F172A"/>
                </a:solidFill>
                <a:latin typeface="Tahoma"/>
                <a:cs typeface="Tahoma"/>
              </a:rPr>
              <a:t>beberapa </a:t>
            </a:r>
            <a:r>
              <a:rPr sz="2400" b="1" spc="-60" dirty="0">
                <a:solidFill>
                  <a:srgbClr val="0F172A"/>
                </a:solidFill>
                <a:latin typeface="Tahoma"/>
                <a:cs typeface="Tahoma"/>
              </a:rPr>
              <a:t>kegiatan</a:t>
            </a:r>
            <a:r>
              <a:rPr sz="2400" b="1" spc="-1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2400" b="1" spc="-10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0F172A"/>
                </a:solidFill>
                <a:latin typeface="Tahoma"/>
                <a:cs typeface="Tahoma"/>
              </a:rPr>
              <a:t>tidak</a:t>
            </a:r>
            <a:r>
              <a:rPr sz="2400" b="1" spc="-1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0F172A"/>
                </a:solidFill>
                <a:latin typeface="Tahoma"/>
                <a:cs typeface="Tahoma"/>
              </a:rPr>
              <a:t>harus</a:t>
            </a:r>
            <a:r>
              <a:rPr sz="2400" b="1" spc="-10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0F172A"/>
                </a:solidFill>
                <a:latin typeface="Tahoma"/>
                <a:cs typeface="Tahoma"/>
              </a:rPr>
              <a:t>berurutan</a:t>
            </a:r>
            <a:r>
              <a:rPr sz="2400" b="1" spc="-110" dirty="0">
                <a:solidFill>
                  <a:srgbClr val="0F172A"/>
                </a:solidFill>
                <a:latin typeface="Tahoma"/>
                <a:cs typeface="Tahoma"/>
              </a:rPr>
              <a:t> dan/atau</a:t>
            </a:r>
            <a:r>
              <a:rPr sz="2400" b="1" spc="-10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F172A"/>
                </a:solidFill>
                <a:latin typeface="Tahoma"/>
                <a:cs typeface="Tahoma"/>
              </a:rPr>
              <a:t>simultan</a:t>
            </a:r>
            <a:endParaRPr sz="2400">
              <a:latin typeface="Tahoma"/>
              <a:cs typeface="Tahoma"/>
            </a:endParaRPr>
          </a:p>
          <a:p>
            <a:pPr marL="629920" marR="278130" indent="-603885">
              <a:lnSpc>
                <a:spcPct val="110000"/>
              </a:lnSpc>
              <a:spcBef>
                <a:spcPts val="1200"/>
              </a:spcBef>
              <a:buFont typeface="Tahoma"/>
              <a:buAutoNum type="arabicPeriod"/>
              <a:tabLst>
                <a:tab pos="629920" algn="l"/>
              </a:tabLst>
            </a:pPr>
            <a:r>
              <a:rPr sz="2400" b="1" spc="-55" dirty="0">
                <a:solidFill>
                  <a:srgbClr val="0F172A"/>
                </a:solidFill>
                <a:latin typeface="Tahoma"/>
                <a:cs typeface="Tahoma"/>
              </a:rPr>
              <a:t>Pengalaman</a:t>
            </a:r>
            <a:r>
              <a:rPr sz="2400" b="1" spc="-1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70" dirty="0">
                <a:solidFill>
                  <a:srgbClr val="0F172A"/>
                </a:solidFill>
                <a:latin typeface="Tahoma"/>
                <a:cs typeface="Tahoma"/>
              </a:rPr>
              <a:t>belajar</a:t>
            </a:r>
            <a:r>
              <a:rPr sz="2400" b="1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0F172A"/>
                </a:solidFill>
                <a:latin typeface="Tahoma"/>
                <a:cs typeface="Tahoma"/>
              </a:rPr>
              <a:t>memahami,</a:t>
            </a:r>
            <a:r>
              <a:rPr sz="240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0F172A"/>
                </a:solidFill>
                <a:latin typeface="Tahoma"/>
                <a:cs typeface="Tahoma"/>
              </a:rPr>
              <a:t>mengaplikasi,</a:t>
            </a:r>
            <a:r>
              <a:rPr sz="240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40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0F172A"/>
                </a:solidFill>
                <a:latin typeface="Tahoma"/>
                <a:cs typeface="Tahoma"/>
              </a:rPr>
              <a:t>merefleksi</a:t>
            </a:r>
            <a:r>
              <a:rPr sz="240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dilaksanakan</a:t>
            </a:r>
            <a:r>
              <a:rPr sz="240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0F172A"/>
                </a:solidFill>
                <a:latin typeface="Tahoma"/>
                <a:cs typeface="Tahoma"/>
              </a:rPr>
              <a:t>dengan</a:t>
            </a:r>
            <a:r>
              <a:rPr sz="240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langkah-</a:t>
            </a:r>
            <a:r>
              <a:rPr sz="2400" spc="75" dirty="0">
                <a:solidFill>
                  <a:srgbClr val="0F172A"/>
                </a:solidFill>
                <a:latin typeface="Tahoma"/>
                <a:cs typeface="Tahoma"/>
              </a:rPr>
              <a:t>langkah </a:t>
            </a: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240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240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0F172A"/>
                </a:solidFill>
                <a:latin typeface="Tahoma"/>
                <a:cs typeface="Tahoma"/>
              </a:rPr>
              <a:t>sesuai</a:t>
            </a:r>
            <a:r>
              <a:rPr sz="240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0F172A"/>
                </a:solidFill>
                <a:latin typeface="Tahoma"/>
                <a:cs typeface="Tahoma"/>
              </a:rPr>
              <a:t>dengan</a:t>
            </a:r>
            <a:r>
              <a:rPr sz="240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konteks</a:t>
            </a:r>
            <a:r>
              <a:rPr sz="240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40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0F172A"/>
                </a:solidFill>
                <a:latin typeface="Tahoma"/>
                <a:cs typeface="Tahoma"/>
              </a:rPr>
              <a:t>kondisi</a:t>
            </a:r>
            <a:r>
              <a:rPr sz="240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pembelajaran,</a:t>
            </a:r>
            <a:r>
              <a:rPr sz="240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serta</a:t>
            </a:r>
            <a:r>
              <a:rPr sz="240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0F172A"/>
                </a:solidFill>
                <a:latin typeface="Tahoma"/>
                <a:cs typeface="Tahoma"/>
              </a:rPr>
              <a:t>inovasi</a:t>
            </a:r>
            <a:r>
              <a:rPr sz="240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0F172A"/>
                </a:solidFill>
                <a:latin typeface="Tahoma"/>
                <a:cs typeface="Tahoma"/>
              </a:rPr>
              <a:t>guru</a:t>
            </a:r>
            <a:endParaRPr sz="2400">
              <a:latin typeface="Tahoma"/>
              <a:cs typeface="Tahoma"/>
            </a:endParaRPr>
          </a:p>
          <a:p>
            <a:pPr marL="629920" indent="-609600">
              <a:lnSpc>
                <a:spcPct val="100000"/>
              </a:lnSpc>
              <a:spcBef>
                <a:spcPts val="1485"/>
              </a:spcBef>
              <a:buFont typeface="Tahoma"/>
              <a:buAutoNum type="arabicPeriod"/>
              <a:tabLst>
                <a:tab pos="629920" algn="l"/>
              </a:tabLst>
            </a:pPr>
            <a:r>
              <a:rPr sz="2400" b="1" spc="-80" dirty="0">
                <a:solidFill>
                  <a:srgbClr val="0F172A"/>
                </a:solidFill>
                <a:latin typeface="Tahoma"/>
                <a:cs typeface="Tahoma"/>
              </a:rPr>
              <a:t>Sintak/Langkah-</a:t>
            </a:r>
            <a:r>
              <a:rPr sz="2400" b="1" spc="-75" dirty="0">
                <a:solidFill>
                  <a:srgbClr val="0F172A"/>
                </a:solidFill>
                <a:latin typeface="Tahoma"/>
                <a:cs typeface="Tahoma"/>
              </a:rPr>
              <a:t>langkah</a:t>
            </a:r>
            <a:r>
              <a:rPr sz="2400" b="1" spc="-1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2400" b="1" spc="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0F172A"/>
                </a:solidFill>
                <a:latin typeface="Tahoma"/>
                <a:cs typeface="Tahoma"/>
              </a:rPr>
              <a:t>pada</a:t>
            </a:r>
            <a:r>
              <a:rPr sz="240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0F172A"/>
                </a:solidFill>
                <a:latin typeface="Tahoma"/>
                <a:cs typeface="Tahoma"/>
              </a:rPr>
              <a:t>model-</a:t>
            </a:r>
            <a:r>
              <a:rPr sz="2400" spc="110" dirty="0">
                <a:solidFill>
                  <a:srgbClr val="0F172A"/>
                </a:solidFill>
                <a:latin typeface="Tahoma"/>
                <a:cs typeface="Tahoma"/>
              </a:rPr>
              <a:t>model</a:t>
            </a:r>
            <a:r>
              <a:rPr sz="240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0F172A"/>
                </a:solidFill>
                <a:latin typeface="Tahoma"/>
                <a:cs typeface="Tahoma"/>
              </a:rPr>
              <a:t>atau</a:t>
            </a:r>
            <a:r>
              <a:rPr sz="240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strategi</a:t>
            </a:r>
            <a:r>
              <a:rPr sz="240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240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240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0F172A"/>
                </a:solidFill>
                <a:latin typeface="Tahoma"/>
                <a:cs typeface="Tahoma"/>
              </a:rPr>
              <a:t>ada</a:t>
            </a:r>
            <a:r>
              <a:rPr sz="2400" spc="-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F172A"/>
                </a:solidFill>
                <a:latin typeface="Tahoma"/>
                <a:cs typeface="Tahoma"/>
              </a:rPr>
              <a:t>dapat</a:t>
            </a:r>
            <a:endParaRPr sz="2400">
              <a:latin typeface="Tahoma"/>
              <a:cs typeface="Tahoma"/>
            </a:endParaRPr>
          </a:p>
          <a:p>
            <a:pPr marL="629920">
              <a:lnSpc>
                <a:spcPct val="100000"/>
              </a:lnSpc>
              <a:spcBef>
                <a:spcPts val="290"/>
              </a:spcBef>
            </a:pPr>
            <a:r>
              <a:rPr sz="2400" spc="80" dirty="0">
                <a:solidFill>
                  <a:srgbClr val="0F172A"/>
                </a:solidFill>
                <a:latin typeface="Tahoma"/>
                <a:cs typeface="Tahoma"/>
              </a:rPr>
              <a:t>diadaptasi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0F172A"/>
                </a:solidFill>
                <a:latin typeface="Tahoma"/>
                <a:cs typeface="Tahoma"/>
              </a:rPr>
              <a:t>sesuai</a:t>
            </a:r>
            <a:r>
              <a:rPr sz="2400" spc="-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0F172A"/>
                </a:solidFill>
                <a:latin typeface="Tahoma"/>
                <a:cs typeface="Tahoma"/>
              </a:rPr>
              <a:t>pengalaman</a:t>
            </a:r>
            <a:r>
              <a:rPr sz="2400" b="1" spc="-10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80" dirty="0">
                <a:solidFill>
                  <a:srgbClr val="0F172A"/>
                </a:solidFill>
                <a:latin typeface="Tahoma"/>
                <a:cs typeface="Tahoma"/>
              </a:rPr>
              <a:t>belajar</a:t>
            </a:r>
            <a:r>
              <a:rPr sz="2400" b="1" spc="-10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0F172A"/>
                </a:solidFill>
                <a:latin typeface="Tahoma"/>
                <a:cs typeface="Tahoma"/>
              </a:rPr>
              <a:t>memahami,</a:t>
            </a:r>
            <a:r>
              <a:rPr sz="2400" b="1" spc="-19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0F172A"/>
                </a:solidFill>
                <a:latin typeface="Tahoma"/>
                <a:cs typeface="Tahoma"/>
              </a:rPr>
              <a:t>mengaplikasi</a:t>
            </a:r>
            <a:r>
              <a:rPr sz="2400" b="1" spc="-10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400" b="1" spc="-1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F172A"/>
                </a:solidFill>
                <a:latin typeface="Tahoma"/>
                <a:cs typeface="Tahoma"/>
              </a:rPr>
              <a:t>merefleksi</a:t>
            </a:r>
            <a:endParaRPr sz="2400">
              <a:latin typeface="Tahoma"/>
              <a:cs typeface="Tahoma"/>
            </a:endParaRPr>
          </a:p>
          <a:p>
            <a:pPr marL="629920" marR="803275" indent="-565150">
              <a:lnSpc>
                <a:spcPct val="110000"/>
              </a:lnSpc>
              <a:spcBef>
                <a:spcPts val="1200"/>
              </a:spcBef>
              <a:buFont typeface="Tahoma"/>
              <a:buAutoNum type="arabicPeriod" startAt="7"/>
              <a:tabLst>
                <a:tab pos="629920" algn="l"/>
              </a:tabLst>
            </a:pPr>
            <a:r>
              <a:rPr sz="2400" b="1" spc="-55" dirty="0">
                <a:solidFill>
                  <a:srgbClr val="0F172A"/>
                </a:solidFill>
                <a:latin typeface="Tahoma"/>
                <a:cs typeface="Tahoma"/>
              </a:rPr>
              <a:t>Pengalaman</a:t>
            </a:r>
            <a:r>
              <a:rPr sz="2400" b="1" spc="-1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70" dirty="0">
                <a:solidFill>
                  <a:srgbClr val="0F172A"/>
                </a:solidFill>
                <a:latin typeface="Tahoma"/>
                <a:cs typeface="Tahoma"/>
              </a:rPr>
              <a:t>belajar</a:t>
            </a:r>
            <a:r>
              <a:rPr sz="2400" b="1" spc="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0F172A"/>
                </a:solidFill>
                <a:latin typeface="Tahoma"/>
                <a:cs typeface="Tahoma"/>
              </a:rPr>
              <a:t>memahami,</a:t>
            </a:r>
            <a:r>
              <a:rPr sz="240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mengaplikasi</a:t>
            </a:r>
            <a:r>
              <a:rPr sz="240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40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0F172A"/>
                </a:solidFill>
                <a:latin typeface="Tahoma"/>
                <a:cs typeface="Tahoma"/>
              </a:rPr>
              <a:t>merefleksi</a:t>
            </a:r>
            <a:r>
              <a:rPr sz="240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0F172A"/>
                </a:solidFill>
                <a:latin typeface="Tahoma"/>
                <a:cs typeface="Tahoma"/>
              </a:rPr>
              <a:t>dilakukan</a:t>
            </a:r>
            <a:r>
              <a:rPr sz="240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0F172A"/>
                </a:solidFill>
                <a:latin typeface="Tahoma"/>
                <a:cs typeface="Tahoma"/>
              </a:rPr>
              <a:t>dalam</a:t>
            </a:r>
            <a:r>
              <a:rPr sz="2400" spc="-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0F172A"/>
                </a:solidFill>
                <a:latin typeface="Tahoma"/>
                <a:cs typeface="Tahoma"/>
              </a:rPr>
              <a:t>beberapa</a:t>
            </a:r>
            <a:r>
              <a:rPr sz="2400" b="1" spc="-1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F172A"/>
                </a:solidFill>
                <a:latin typeface="Tahoma"/>
                <a:cs typeface="Tahoma"/>
              </a:rPr>
              <a:t>langkah </a:t>
            </a:r>
            <a:r>
              <a:rPr sz="2400" b="1" spc="-55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2400" b="1" spc="-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2400" spc="-8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0F172A"/>
                </a:solidFill>
                <a:latin typeface="Tahoma"/>
                <a:cs typeface="Tahoma"/>
              </a:rPr>
              <a:t>pelaksanaannya</a:t>
            </a:r>
            <a:r>
              <a:rPr sz="2400" spc="-8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0F172A"/>
                </a:solidFill>
                <a:latin typeface="Tahoma"/>
                <a:cs typeface="Tahoma"/>
              </a:rPr>
              <a:t>disesuaikan</a:t>
            </a:r>
            <a:r>
              <a:rPr sz="2400" spc="-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0F172A"/>
                </a:solidFill>
                <a:latin typeface="Tahoma"/>
                <a:cs typeface="Tahoma"/>
              </a:rPr>
              <a:t>dengan</a:t>
            </a:r>
            <a:r>
              <a:rPr sz="2400" spc="-8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konteks</a:t>
            </a:r>
            <a:r>
              <a:rPr sz="2400" spc="-8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400" spc="-8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0F172A"/>
                </a:solidFill>
                <a:latin typeface="Tahoma"/>
                <a:cs typeface="Tahoma"/>
              </a:rPr>
              <a:t>kondisi</a:t>
            </a:r>
            <a:r>
              <a:rPr sz="2400" spc="-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350">
              <a:lnSpc>
                <a:spcPct val="100000"/>
              </a:lnSpc>
              <a:spcBef>
                <a:spcPts val="55"/>
              </a:spcBef>
            </a:pPr>
            <a:r>
              <a:rPr dirty="0"/>
              <a:t>Pembelajaran</a:t>
            </a:r>
            <a:r>
              <a:rPr spc="60" dirty="0"/>
              <a:t> </a:t>
            </a:r>
            <a:r>
              <a:rPr spc="55" dirty="0"/>
              <a:t>Mendalam</a:t>
            </a:r>
            <a:r>
              <a:rPr spc="65" dirty="0"/>
              <a:t> </a:t>
            </a:r>
            <a:r>
              <a:rPr spc="55" dirty="0"/>
              <a:t>Menuju</a:t>
            </a:r>
            <a:r>
              <a:rPr spc="70" dirty="0"/>
              <a:t> </a:t>
            </a:r>
            <a:r>
              <a:rPr spc="50" dirty="0"/>
              <a:t>Pendidikan</a:t>
            </a:r>
            <a:r>
              <a:rPr spc="65" dirty="0"/>
              <a:t> </a:t>
            </a:r>
            <a:r>
              <a:rPr dirty="0"/>
              <a:t>Bermutu</a:t>
            </a:r>
            <a:r>
              <a:rPr spc="70" dirty="0"/>
              <a:t> </a:t>
            </a:r>
            <a:r>
              <a:rPr dirty="0"/>
              <a:t>untuk</a:t>
            </a:r>
            <a:r>
              <a:rPr spc="65" dirty="0"/>
              <a:t> </a:t>
            </a:r>
            <a:r>
              <a:rPr spc="60" dirty="0"/>
              <a:t>Semua</a:t>
            </a:r>
            <a:r>
              <a:rPr spc="415" dirty="0"/>
              <a:t> </a:t>
            </a:r>
            <a:r>
              <a:rPr dirty="0">
                <a:latin typeface="Calibri"/>
                <a:cs typeface="Calibri"/>
              </a:rPr>
              <a:t>•</a:t>
            </a:r>
            <a:r>
              <a:rPr spc="490" dirty="0">
                <a:latin typeface="Calibri"/>
                <a:cs typeface="Calibri"/>
              </a:rPr>
              <a:t> </a:t>
            </a:r>
            <a:r>
              <a:rPr b="1" spc="-20" dirty="0">
                <a:latin typeface="Tahoma"/>
                <a:cs typeface="Tahoma"/>
              </a:rPr>
              <a:t>Hal.</a:t>
            </a:r>
            <a:r>
              <a:rPr b="1" spc="-95" dirty="0">
                <a:latin typeface="Tahoma"/>
                <a:cs typeface="Tahoma"/>
              </a:rPr>
              <a:t> </a:t>
            </a:r>
            <a:fld id="{81D60167-4931-47E6-BA6A-407CBD079E47}" type="slidenum">
              <a:rPr b="1" spc="45" dirty="0">
                <a:latin typeface="Tahoma"/>
                <a:cs typeface="Tahoma"/>
              </a:rPr>
              <a:t>9</a:t>
            </a:fld>
            <a:endParaRPr b="1" spc="45" dirty="0">
              <a:latin typeface="Tahoma"/>
              <a:cs typeface="Tahoma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3252"/>
            <a:ext cx="130181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-130" dirty="0">
                <a:solidFill>
                  <a:srgbClr val="37BDF7"/>
                </a:solidFill>
              </a:rPr>
              <a:t>Pelaksanaan</a:t>
            </a:r>
            <a:r>
              <a:rPr sz="5600" spc="-160" dirty="0">
                <a:solidFill>
                  <a:srgbClr val="37BDF7"/>
                </a:solidFill>
              </a:rPr>
              <a:t> </a:t>
            </a:r>
            <a:r>
              <a:rPr sz="5600" spc="-200" dirty="0"/>
              <a:t>Pembelajaran </a:t>
            </a:r>
            <a:r>
              <a:rPr sz="5600" spc="-60" dirty="0"/>
              <a:t>Mendalam</a:t>
            </a:r>
            <a:endParaRPr sz="5600"/>
          </a:p>
        </p:txBody>
      </p:sp>
      <p:sp>
        <p:nvSpPr>
          <p:cNvPr id="3" name="object 3"/>
          <p:cNvSpPr txBox="1"/>
          <p:nvPr/>
        </p:nvSpPr>
        <p:spPr>
          <a:xfrm>
            <a:off x="798562" y="2366806"/>
            <a:ext cx="16234410" cy="6572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3745" marR="146050" indent="-612775">
              <a:lnSpc>
                <a:spcPct val="110000"/>
              </a:lnSpc>
              <a:spcBef>
                <a:spcPts val="100"/>
              </a:spcBef>
              <a:buFont typeface="Tahoma"/>
              <a:buAutoNum type="arabicPeriod" startAt="8"/>
              <a:tabLst>
                <a:tab pos="753745" algn="l"/>
              </a:tabLst>
            </a:pPr>
            <a:r>
              <a:rPr sz="2400" b="1" spc="-55" dirty="0">
                <a:solidFill>
                  <a:srgbClr val="0F172A"/>
                </a:solidFill>
                <a:latin typeface="Tahoma"/>
                <a:cs typeface="Tahoma"/>
              </a:rPr>
              <a:t>Pengalaman</a:t>
            </a:r>
            <a:r>
              <a:rPr sz="2400" b="1" spc="-1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80" dirty="0">
                <a:solidFill>
                  <a:srgbClr val="0F172A"/>
                </a:solidFill>
                <a:latin typeface="Tahoma"/>
                <a:cs typeface="Tahoma"/>
              </a:rPr>
              <a:t>belajar</a:t>
            </a:r>
            <a:r>
              <a:rPr sz="2400" b="1" spc="-1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70" dirty="0">
                <a:solidFill>
                  <a:srgbClr val="0F172A"/>
                </a:solidFill>
                <a:latin typeface="Tahoma"/>
                <a:cs typeface="Tahoma"/>
              </a:rPr>
              <a:t>melalui</a:t>
            </a:r>
            <a:r>
              <a:rPr sz="2400" b="1" spc="-1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0F172A"/>
                </a:solidFill>
                <a:latin typeface="Tahoma"/>
                <a:cs typeface="Tahoma"/>
              </a:rPr>
              <a:t>olah</a:t>
            </a:r>
            <a:r>
              <a:rPr sz="2400" b="1" spc="-1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75" dirty="0">
                <a:solidFill>
                  <a:srgbClr val="0F172A"/>
                </a:solidFill>
                <a:latin typeface="Tahoma"/>
                <a:cs typeface="Tahoma"/>
              </a:rPr>
              <a:t>pikir,</a:t>
            </a:r>
            <a:r>
              <a:rPr sz="2400" b="1" spc="-204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0F172A"/>
                </a:solidFill>
                <a:latin typeface="Tahoma"/>
                <a:cs typeface="Tahoma"/>
              </a:rPr>
              <a:t>olah</a:t>
            </a:r>
            <a:r>
              <a:rPr sz="2400" b="1" spc="-1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0F172A"/>
                </a:solidFill>
                <a:latin typeface="Tahoma"/>
                <a:cs typeface="Tahoma"/>
              </a:rPr>
              <a:t>hati,</a:t>
            </a:r>
            <a:r>
              <a:rPr sz="2400" b="1" spc="-204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0F172A"/>
                </a:solidFill>
                <a:latin typeface="Tahoma"/>
                <a:cs typeface="Tahoma"/>
              </a:rPr>
              <a:t>olah</a:t>
            </a:r>
            <a:r>
              <a:rPr sz="2400" b="1" spc="-1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0F172A"/>
                </a:solidFill>
                <a:latin typeface="Tahoma"/>
                <a:cs typeface="Tahoma"/>
              </a:rPr>
              <a:t>rasa,</a:t>
            </a:r>
            <a:r>
              <a:rPr sz="2400" b="1" spc="-20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400" b="1" spc="-1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0F172A"/>
                </a:solidFill>
                <a:latin typeface="Tahoma"/>
                <a:cs typeface="Tahoma"/>
              </a:rPr>
              <a:t>olah</a:t>
            </a:r>
            <a:r>
              <a:rPr sz="2400" b="1" spc="-1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F172A"/>
                </a:solidFill>
                <a:latin typeface="Tahoma"/>
                <a:cs typeface="Tahoma"/>
              </a:rPr>
              <a:t>raga</a:t>
            </a:r>
            <a:r>
              <a:rPr sz="2400" b="1" spc="9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0F172A"/>
                </a:solidFill>
                <a:latin typeface="Tahoma"/>
                <a:cs typeface="Tahoma"/>
              </a:rPr>
              <a:t>adalah</a:t>
            </a:r>
            <a:r>
              <a:rPr sz="240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0F172A"/>
                </a:solidFill>
                <a:latin typeface="Tahoma"/>
                <a:cs typeface="Tahoma"/>
              </a:rPr>
              <a:t>pengembangan</a:t>
            </a:r>
            <a:r>
              <a:rPr sz="240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0F172A"/>
                </a:solidFill>
                <a:latin typeface="Tahoma"/>
                <a:cs typeface="Tahoma"/>
              </a:rPr>
              <a:t>diri</a:t>
            </a:r>
            <a:r>
              <a:rPr sz="240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0F172A"/>
                </a:solidFill>
                <a:latin typeface="Tahoma"/>
                <a:cs typeface="Tahoma"/>
              </a:rPr>
              <a:t>yang </a:t>
            </a: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holistik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0F172A"/>
                </a:solidFill>
                <a:latin typeface="Tahoma"/>
                <a:cs typeface="Tahoma"/>
              </a:rPr>
              <a:t>integratif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0F172A"/>
                </a:solidFill>
                <a:latin typeface="Tahoma"/>
                <a:cs typeface="Tahoma"/>
              </a:rPr>
              <a:t>mencakup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30" dirty="0">
                <a:solidFill>
                  <a:srgbClr val="0F172A"/>
                </a:solidFill>
                <a:latin typeface="Tahoma"/>
                <a:cs typeface="Tahoma"/>
              </a:rPr>
              <a:t>aspek</a:t>
            </a:r>
            <a:r>
              <a:rPr sz="2400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70" dirty="0">
                <a:solidFill>
                  <a:srgbClr val="0F172A"/>
                </a:solidFill>
                <a:latin typeface="Tahoma"/>
                <a:cs typeface="Tahoma"/>
              </a:rPr>
              <a:t>intelektual,</a:t>
            </a:r>
            <a:r>
              <a:rPr sz="2400" b="1" spc="-19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0F172A"/>
                </a:solidFill>
                <a:latin typeface="Tahoma"/>
                <a:cs typeface="Tahoma"/>
              </a:rPr>
              <a:t>sosio-emosional,</a:t>
            </a:r>
            <a:r>
              <a:rPr sz="2400" b="1" spc="-18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0F172A"/>
                </a:solidFill>
                <a:latin typeface="Tahoma"/>
                <a:cs typeface="Tahoma"/>
              </a:rPr>
              <a:t>spiritual,</a:t>
            </a:r>
            <a:r>
              <a:rPr sz="2400" b="1" spc="-19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400" b="1" spc="-1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F172A"/>
                </a:solidFill>
                <a:latin typeface="Tahoma"/>
                <a:cs typeface="Tahoma"/>
              </a:rPr>
              <a:t>fisik</a:t>
            </a:r>
            <a:r>
              <a:rPr sz="2400" dirty="0">
                <a:solidFill>
                  <a:srgbClr val="0F172A"/>
                </a:solidFill>
                <a:latin typeface="Tahoma"/>
                <a:cs typeface="Tahoma"/>
              </a:rPr>
              <a:t>.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0F172A"/>
                </a:solidFill>
                <a:latin typeface="Tahoma"/>
                <a:cs typeface="Tahoma"/>
              </a:rPr>
              <a:t>Sehingga </a:t>
            </a: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24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0F172A"/>
                </a:solidFill>
                <a:latin typeface="Tahoma"/>
                <a:cs typeface="Tahoma"/>
              </a:rPr>
              <a:t>menghasilkan</a:t>
            </a:r>
            <a:r>
              <a:rPr sz="24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pribadi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24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0F172A"/>
                </a:solidFill>
                <a:latin typeface="Tahoma"/>
                <a:cs typeface="Tahoma"/>
              </a:rPr>
              <a:t>memiliki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kompetensi</a:t>
            </a:r>
            <a:r>
              <a:rPr sz="24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F172A"/>
                </a:solidFill>
                <a:latin typeface="Tahoma"/>
                <a:cs typeface="Tahoma"/>
              </a:rPr>
              <a:t>utuh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4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0F172A"/>
                </a:solidFill>
                <a:latin typeface="Tahoma"/>
                <a:cs typeface="Tahoma"/>
              </a:rPr>
              <a:t>seimbang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0F172A"/>
                </a:solidFill>
                <a:latin typeface="Tahoma"/>
                <a:cs typeface="Tahoma"/>
              </a:rPr>
              <a:t>sesuai</a:t>
            </a:r>
            <a:r>
              <a:rPr sz="24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0F172A"/>
                </a:solidFill>
                <a:latin typeface="Tahoma"/>
                <a:cs typeface="Tahoma"/>
              </a:rPr>
              <a:t>fitrahnya</a:t>
            </a:r>
            <a:endParaRPr sz="2400">
              <a:latin typeface="Tahoma"/>
              <a:cs typeface="Tahoma"/>
            </a:endParaRPr>
          </a:p>
          <a:p>
            <a:pPr marL="753745" marR="334645" indent="-612140">
              <a:lnSpc>
                <a:spcPct val="110000"/>
              </a:lnSpc>
              <a:spcBef>
                <a:spcPts val="1200"/>
              </a:spcBef>
              <a:buAutoNum type="arabicPeriod" startAt="8"/>
              <a:tabLst>
                <a:tab pos="753745" algn="l"/>
              </a:tabLst>
            </a:pP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Topik</a:t>
            </a:r>
            <a:r>
              <a:rPr sz="24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dikaitkan</a:t>
            </a:r>
            <a:r>
              <a:rPr sz="24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0F172A"/>
                </a:solidFill>
                <a:latin typeface="Tahoma"/>
                <a:cs typeface="Tahoma"/>
              </a:rPr>
              <a:t>dengan</a:t>
            </a:r>
            <a:r>
              <a:rPr sz="2400" spc="-9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0F172A"/>
                </a:solidFill>
                <a:latin typeface="Tahoma"/>
                <a:cs typeface="Tahoma"/>
              </a:rPr>
              <a:t>lintas</a:t>
            </a:r>
            <a:r>
              <a:rPr sz="2400" b="1" spc="-11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0F172A"/>
                </a:solidFill>
                <a:latin typeface="Tahoma"/>
                <a:cs typeface="Tahoma"/>
              </a:rPr>
              <a:t>ilmu</a:t>
            </a:r>
            <a:r>
              <a:rPr sz="2400" b="1" spc="1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F172A"/>
                </a:solidFill>
                <a:latin typeface="Tahoma"/>
                <a:cs typeface="Tahoma"/>
              </a:rPr>
              <a:t>(multi/inter</a:t>
            </a:r>
            <a:r>
              <a:rPr sz="24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0F172A"/>
                </a:solidFill>
                <a:latin typeface="Tahoma"/>
                <a:cs typeface="Tahoma"/>
              </a:rPr>
              <a:t>disiplin)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0F172A"/>
                </a:solidFill>
                <a:latin typeface="Tahoma"/>
                <a:cs typeface="Tahoma"/>
              </a:rPr>
              <a:t>atau</a:t>
            </a:r>
            <a:r>
              <a:rPr sz="24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0F172A"/>
                </a:solidFill>
                <a:latin typeface="Tahoma"/>
                <a:cs typeface="Tahoma"/>
              </a:rPr>
              <a:t>terkait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0F172A"/>
                </a:solidFill>
                <a:latin typeface="Tahoma"/>
                <a:cs typeface="Tahoma"/>
              </a:rPr>
              <a:t>dengan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0F172A"/>
                </a:solidFill>
                <a:latin typeface="Tahoma"/>
                <a:cs typeface="Tahoma"/>
              </a:rPr>
              <a:t>bidang</a:t>
            </a:r>
            <a:r>
              <a:rPr sz="24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0F172A"/>
                </a:solidFill>
                <a:latin typeface="Tahoma"/>
                <a:cs typeface="Tahoma"/>
              </a:rPr>
              <a:t>ilmu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0F172A"/>
                </a:solidFill>
                <a:latin typeface="Tahoma"/>
                <a:cs typeface="Tahoma"/>
              </a:rPr>
              <a:t>atau </a:t>
            </a:r>
            <a:r>
              <a:rPr sz="2400" dirty="0">
                <a:solidFill>
                  <a:srgbClr val="0F172A"/>
                </a:solidFill>
                <a:latin typeface="Tahoma"/>
                <a:cs typeface="Tahoma"/>
              </a:rPr>
              <a:t>mata</a:t>
            </a:r>
            <a:r>
              <a:rPr sz="240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0F172A"/>
                </a:solidFill>
                <a:latin typeface="Tahoma"/>
                <a:cs typeface="Tahoma"/>
              </a:rPr>
              <a:t>pelajaran</a:t>
            </a:r>
            <a:r>
              <a:rPr sz="240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240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0F172A"/>
                </a:solidFill>
                <a:latin typeface="Tahoma"/>
                <a:cs typeface="Tahoma"/>
              </a:rPr>
              <a:t>dipelajari</a:t>
            </a:r>
            <a:r>
              <a:rPr sz="2400" spc="-3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0F172A"/>
                </a:solidFill>
                <a:latin typeface="Tahoma"/>
                <a:cs typeface="Tahoma"/>
              </a:rPr>
              <a:t>peserta</a:t>
            </a:r>
            <a:r>
              <a:rPr sz="2400" spc="-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0F172A"/>
                </a:solidFill>
                <a:latin typeface="Tahoma"/>
                <a:cs typeface="Tahoma"/>
              </a:rPr>
              <a:t>didik</a:t>
            </a:r>
            <a:endParaRPr sz="2400">
              <a:latin typeface="Tahoma"/>
              <a:cs typeface="Tahoma"/>
            </a:endParaRPr>
          </a:p>
          <a:p>
            <a:pPr marL="753745" indent="-739140">
              <a:lnSpc>
                <a:spcPct val="100000"/>
              </a:lnSpc>
              <a:spcBef>
                <a:spcPts val="1485"/>
              </a:spcBef>
              <a:buAutoNum type="arabicPeriod" startAt="8"/>
              <a:tabLst>
                <a:tab pos="753745" algn="l"/>
              </a:tabLst>
            </a:pPr>
            <a:r>
              <a:rPr sz="2400" spc="100" dirty="0">
                <a:solidFill>
                  <a:srgbClr val="0F172A"/>
                </a:solidFill>
                <a:latin typeface="Tahoma"/>
                <a:cs typeface="Tahoma"/>
              </a:rPr>
              <a:t>Penerapan</a:t>
            </a:r>
            <a:r>
              <a:rPr sz="240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24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0F172A"/>
                </a:solidFill>
                <a:latin typeface="Tahoma"/>
                <a:cs typeface="Tahoma"/>
              </a:rPr>
              <a:t>mendalam</a:t>
            </a:r>
            <a:r>
              <a:rPr sz="24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0F172A"/>
                </a:solidFill>
                <a:latin typeface="Tahoma"/>
                <a:cs typeface="Tahoma"/>
              </a:rPr>
              <a:t>disesuaikan</a:t>
            </a:r>
            <a:r>
              <a:rPr sz="24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0F172A"/>
                </a:solidFill>
                <a:latin typeface="Tahoma"/>
                <a:cs typeface="Tahoma"/>
              </a:rPr>
              <a:t>dengan</a:t>
            </a:r>
            <a:r>
              <a:rPr sz="2400" spc="4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70" dirty="0">
                <a:solidFill>
                  <a:srgbClr val="0F172A"/>
                </a:solidFill>
                <a:latin typeface="Tahoma"/>
                <a:cs typeface="Tahoma"/>
              </a:rPr>
              <a:t>karakteristik</a:t>
            </a:r>
            <a:r>
              <a:rPr sz="2400" b="1" spc="-114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0F172A"/>
                </a:solidFill>
                <a:latin typeface="Tahoma"/>
                <a:cs typeface="Tahoma"/>
              </a:rPr>
              <a:t>masing-</a:t>
            </a:r>
            <a:r>
              <a:rPr sz="2400" b="1" spc="-35" dirty="0">
                <a:solidFill>
                  <a:srgbClr val="0F172A"/>
                </a:solidFill>
                <a:latin typeface="Tahoma"/>
                <a:cs typeface="Tahoma"/>
              </a:rPr>
              <a:t>masing</a:t>
            </a:r>
            <a:r>
              <a:rPr sz="2400" b="1" spc="-114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95" dirty="0">
                <a:solidFill>
                  <a:srgbClr val="0F172A"/>
                </a:solidFill>
                <a:latin typeface="Tahoma"/>
                <a:cs typeface="Tahoma"/>
              </a:rPr>
              <a:t>mata</a:t>
            </a:r>
            <a:r>
              <a:rPr sz="2400" b="1" spc="-114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F172A"/>
                </a:solidFill>
                <a:latin typeface="Tahoma"/>
                <a:cs typeface="Tahoma"/>
              </a:rPr>
              <a:t>pelajaran</a:t>
            </a:r>
            <a:endParaRPr sz="2400">
              <a:latin typeface="Tahoma"/>
              <a:cs typeface="Tahoma"/>
            </a:endParaRPr>
          </a:p>
          <a:p>
            <a:pPr marL="753745" marR="475615" indent="-678815">
              <a:lnSpc>
                <a:spcPct val="110000"/>
              </a:lnSpc>
              <a:spcBef>
                <a:spcPts val="1200"/>
              </a:spcBef>
              <a:buFont typeface="Tahoma"/>
              <a:buAutoNum type="arabicPeriod" startAt="8"/>
              <a:tabLst>
                <a:tab pos="753745" algn="l"/>
              </a:tabLst>
            </a:pPr>
            <a:r>
              <a:rPr sz="2400" b="1" spc="-70" dirty="0">
                <a:solidFill>
                  <a:srgbClr val="0F172A"/>
                </a:solidFill>
                <a:latin typeface="Tahoma"/>
                <a:cs typeface="Tahoma"/>
              </a:rPr>
              <a:t>Kemitraan</a:t>
            </a:r>
            <a:r>
              <a:rPr sz="2400" b="1" spc="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0F172A"/>
                </a:solidFill>
                <a:latin typeface="Tahoma"/>
                <a:cs typeface="Tahoma"/>
              </a:rPr>
              <a:t>yang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0F172A"/>
                </a:solidFill>
                <a:latin typeface="Tahoma"/>
                <a:cs typeface="Tahoma"/>
              </a:rPr>
              <a:t>melibatkan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0F172A"/>
                </a:solidFill>
                <a:latin typeface="Tahoma"/>
                <a:cs typeface="Tahoma"/>
              </a:rPr>
              <a:t>berbagai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pihak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baik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0F172A"/>
                </a:solidFill>
                <a:latin typeface="Tahoma"/>
                <a:cs typeface="Tahoma"/>
              </a:rPr>
              <a:t>lingkungan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0F172A"/>
                </a:solidFill>
                <a:latin typeface="Tahoma"/>
                <a:cs typeface="Tahoma"/>
              </a:rPr>
              <a:t>sekolah,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0F172A"/>
                </a:solidFill>
                <a:latin typeface="Tahoma"/>
                <a:cs typeface="Tahoma"/>
              </a:rPr>
              <a:t>luar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0F172A"/>
                </a:solidFill>
                <a:latin typeface="Tahoma"/>
                <a:cs typeface="Tahoma"/>
              </a:rPr>
              <a:t>sekolah,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0F172A"/>
                </a:solidFill>
                <a:latin typeface="Tahoma"/>
                <a:cs typeface="Tahoma"/>
              </a:rPr>
              <a:t>masyarakat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45" dirty="0">
                <a:solidFill>
                  <a:srgbClr val="0F172A"/>
                </a:solidFill>
                <a:latin typeface="Tahoma"/>
                <a:cs typeface="Tahoma"/>
              </a:rPr>
              <a:t>untuk </a:t>
            </a:r>
            <a:r>
              <a:rPr sz="2400" spc="90" dirty="0">
                <a:solidFill>
                  <a:srgbClr val="0F172A"/>
                </a:solidFill>
                <a:latin typeface="Tahoma"/>
                <a:cs typeface="Tahoma"/>
              </a:rPr>
              <a:t>mendukung</a:t>
            </a:r>
            <a:r>
              <a:rPr sz="240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240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mendalam</a:t>
            </a:r>
            <a:endParaRPr sz="2400">
              <a:latin typeface="Tahoma"/>
              <a:cs typeface="Tahoma"/>
            </a:endParaRPr>
          </a:p>
          <a:p>
            <a:pPr marL="753745" marR="625475" indent="-741045">
              <a:lnSpc>
                <a:spcPct val="110000"/>
              </a:lnSpc>
              <a:spcBef>
                <a:spcPts val="1200"/>
              </a:spcBef>
              <a:buFont typeface="Tahoma"/>
              <a:buAutoNum type="arabicPeriod" startAt="8"/>
              <a:tabLst>
                <a:tab pos="753745" algn="l"/>
              </a:tabLst>
            </a:pPr>
            <a:r>
              <a:rPr sz="2400" b="1" spc="-50" dirty="0">
                <a:solidFill>
                  <a:srgbClr val="0F172A"/>
                </a:solidFill>
                <a:latin typeface="Tahoma"/>
                <a:cs typeface="Tahoma"/>
              </a:rPr>
              <a:t>Lingkungan</a:t>
            </a:r>
            <a:r>
              <a:rPr sz="2400" b="1" spc="-13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2400" b="1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diciptakan</a:t>
            </a:r>
            <a:r>
              <a:rPr sz="240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0F172A"/>
                </a:solidFill>
                <a:latin typeface="Tahoma"/>
                <a:cs typeface="Tahoma"/>
              </a:rPr>
              <a:t>merupakan</a:t>
            </a:r>
            <a:r>
              <a:rPr sz="2400" spc="-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integrasi</a:t>
            </a:r>
            <a:r>
              <a:rPr sz="240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0F172A"/>
                </a:solidFill>
                <a:latin typeface="Tahoma"/>
                <a:cs typeface="Tahoma"/>
              </a:rPr>
              <a:t>ruang</a:t>
            </a:r>
            <a:r>
              <a:rPr sz="240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fisik,</a:t>
            </a:r>
            <a:r>
              <a:rPr sz="240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0F172A"/>
                </a:solidFill>
                <a:latin typeface="Tahoma"/>
                <a:cs typeface="Tahoma"/>
              </a:rPr>
              <a:t>ruang</a:t>
            </a:r>
            <a:r>
              <a:rPr sz="240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0F172A"/>
                </a:solidFill>
                <a:latin typeface="Tahoma"/>
                <a:cs typeface="Tahoma"/>
              </a:rPr>
              <a:t>virtual</a:t>
            </a:r>
            <a:r>
              <a:rPr sz="2400" spc="-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40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0F172A"/>
                </a:solidFill>
                <a:latin typeface="Tahoma"/>
                <a:cs typeface="Tahoma"/>
              </a:rPr>
              <a:t>budaya</a:t>
            </a:r>
            <a:r>
              <a:rPr sz="2400" spc="-7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0F172A"/>
                </a:solidFill>
                <a:latin typeface="Tahoma"/>
                <a:cs typeface="Tahoma"/>
              </a:rPr>
              <a:t>belajar </a:t>
            </a:r>
            <a:r>
              <a:rPr sz="2400" spc="55" dirty="0">
                <a:solidFill>
                  <a:srgbClr val="0F172A"/>
                </a:solidFill>
                <a:latin typeface="Tahoma"/>
                <a:cs typeface="Tahoma"/>
              </a:rPr>
              <a:t>untuk</a:t>
            </a:r>
            <a:r>
              <a:rPr sz="240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0F172A"/>
                </a:solidFill>
                <a:latin typeface="Tahoma"/>
                <a:cs typeface="Tahoma"/>
              </a:rPr>
              <a:t>mendukung</a:t>
            </a:r>
            <a:r>
              <a:rPr sz="240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240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mendalam</a:t>
            </a:r>
            <a:endParaRPr sz="2400">
              <a:latin typeface="Tahoma"/>
              <a:cs typeface="Tahoma"/>
            </a:endParaRPr>
          </a:p>
          <a:p>
            <a:pPr marL="753745" marR="31115" indent="-736600">
              <a:lnSpc>
                <a:spcPct val="110000"/>
              </a:lnSpc>
              <a:spcBef>
                <a:spcPts val="1200"/>
              </a:spcBef>
              <a:buAutoNum type="arabicPeriod" startAt="8"/>
              <a:tabLst>
                <a:tab pos="753745" algn="l"/>
              </a:tabLst>
            </a:pPr>
            <a:r>
              <a:rPr sz="2400" spc="75" dirty="0">
                <a:solidFill>
                  <a:srgbClr val="0F172A"/>
                </a:solidFill>
                <a:latin typeface="Tahoma"/>
                <a:cs typeface="Tahoma"/>
              </a:rPr>
              <a:t>Pemanfaatan</a:t>
            </a:r>
            <a:r>
              <a:rPr sz="2400" spc="-4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0F172A"/>
                </a:solidFill>
                <a:latin typeface="Tahoma"/>
                <a:cs typeface="Tahoma"/>
              </a:rPr>
              <a:t>teknologi</a:t>
            </a:r>
            <a:r>
              <a:rPr sz="2400" b="1" spc="-114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0F172A"/>
                </a:solidFill>
                <a:latin typeface="Tahoma"/>
                <a:cs typeface="Tahoma"/>
              </a:rPr>
              <a:t>digital</a:t>
            </a:r>
            <a:r>
              <a:rPr sz="2400" b="1" spc="-9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0F172A"/>
                </a:solidFill>
                <a:latin typeface="Tahoma"/>
                <a:cs typeface="Tahoma"/>
              </a:rPr>
              <a:t>akan</a:t>
            </a:r>
            <a:r>
              <a:rPr sz="24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0F172A"/>
                </a:solidFill>
                <a:latin typeface="Tahoma"/>
                <a:cs typeface="Tahoma"/>
              </a:rPr>
              <a:t>menguatkan</a:t>
            </a:r>
            <a:r>
              <a:rPr sz="240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r>
              <a:rPr sz="24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0F172A"/>
                </a:solidFill>
                <a:latin typeface="Tahoma"/>
                <a:cs typeface="Tahoma"/>
              </a:rPr>
              <a:t>mendalam</a:t>
            </a:r>
            <a:r>
              <a:rPr sz="240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0F172A"/>
                </a:solidFill>
                <a:latin typeface="Tahoma"/>
                <a:cs typeface="Tahoma"/>
              </a:rPr>
              <a:t>pada</a:t>
            </a:r>
            <a:r>
              <a:rPr sz="2400" spc="-5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perencanaan,</a:t>
            </a:r>
            <a:r>
              <a:rPr sz="2400" spc="-5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0F172A"/>
                </a:solidFill>
                <a:latin typeface="Tahoma"/>
                <a:cs typeface="Tahoma"/>
              </a:rPr>
              <a:t>pelaksanaan,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400" spc="-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0F172A"/>
                </a:solidFill>
                <a:latin typeface="Tahoma"/>
                <a:cs typeface="Tahoma"/>
              </a:rPr>
              <a:t>asesmen</a:t>
            </a:r>
            <a:r>
              <a:rPr sz="2400" spc="-7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0F172A"/>
                </a:solidFill>
                <a:latin typeface="Tahoma"/>
                <a:cs typeface="Tahoma"/>
              </a:rPr>
              <a:t>pembelajaran</a:t>
            </a:r>
            <a:endParaRPr sz="2400">
              <a:latin typeface="Tahoma"/>
              <a:cs typeface="Tahoma"/>
            </a:endParaRPr>
          </a:p>
          <a:p>
            <a:pPr marL="753745" marR="5080" indent="-741680">
              <a:lnSpc>
                <a:spcPct val="110000"/>
              </a:lnSpc>
              <a:spcBef>
                <a:spcPts val="1200"/>
              </a:spcBef>
              <a:buAutoNum type="arabicPeriod" startAt="8"/>
              <a:tabLst>
                <a:tab pos="753745" algn="l"/>
              </a:tabLst>
            </a:pPr>
            <a:r>
              <a:rPr sz="2400" spc="140" dirty="0">
                <a:solidFill>
                  <a:srgbClr val="0F172A"/>
                </a:solidFill>
                <a:latin typeface="Tahoma"/>
                <a:cs typeface="Tahoma"/>
              </a:rPr>
              <a:t>Asesmen</a:t>
            </a:r>
            <a:r>
              <a:rPr sz="2400" spc="-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0F172A"/>
                </a:solidFill>
                <a:latin typeface="Tahoma"/>
                <a:cs typeface="Tahoma"/>
              </a:rPr>
              <a:t>menggunakan</a:t>
            </a:r>
            <a:r>
              <a:rPr sz="2400" spc="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i="1" spc="-225" dirty="0">
                <a:solidFill>
                  <a:srgbClr val="0F172A"/>
                </a:solidFill>
                <a:latin typeface="Verdana"/>
                <a:cs typeface="Verdana"/>
              </a:rPr>
              <a:t>asscssmcnЧ</a:t>
            </a:r>
            <a:r>
              <a:rPr sz="2400" b="1" i="1" spc="-204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2400" b="1" i="1" spc="-100" dirty="0">
                <a:solidFill>
                  <a:srgbClr val="0F172A"/>
                </a:solidFill>
                <a:latin typeface="Verdana"/>
                <a:cs typeface="Verdana"/>
              </a:rPr>
              <a:t>as</a:t>
            </a:r>
            <a:r>
              <a:rPr sz="2400" b="1" i="1" spc="-210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2400" b="1" i="1" spc="-165" dirty="0">
                <a:solidFill>
                  <a:srgbClr val="0F172A"/>
                </a:solidFill>
                <a:latin typeface="Verdana"/>
                <a:cs typeface="Verdana"/>
              </a:rPr>
              <a:t>lcarning,</a:t>
            </a:r>
            <a:r>
              <a:rPr sz="2400" b="1" i="1" spc="-285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2400" b="1" i="1" spc="-225" dirty="0">
                <a:solidFill>
                  <a:srgbClr val="0F172A"/>
                </a:solidFill>
                <a:latin typeface="Verdana"/>
                <a:cs typeface="Verdana"/>
              </a:rPr>
              <a:t>asscssmcnЧ</a:t>
            </a:r>
            <a:r>
              <a:rPr sz="2400" b="1" i="1" spc="-204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2400" b="1" i="1" spc="-335" dirty="0">
                <a:solidFill>
                  <a:srgbClr val="0F172A"/>
                </a:solidFill>
                <a:latin typeface="Verdana"/>
                <a:cs typeface="Verdana"/>
              </a:rPr>
              <a:t>fior</a:t>
            </a:r>
            <a:r>
              <a:rPr sz="2400" b="1" i="1" spc="-210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2400" b="1" i="1" spc="-165" dirty="0">
                <a:solidFill>
                  <a:srgbClr val="0F172A"/>
                </a:solidFill>
                <a:latin typeface="Verdana"/>
                <a:cs typeface="Verdana"/>
              </a:rPr>
              <a:t>lcarning,</a:t>
            </a:r>
            <a:r>
              <a:rPr sz="2400" b="1" i="1" spc="-285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2400" b="1" i="1" spc="-225" dirty="0">
                <a:solidFill>
                  <a:srgbClr val="0F172A"/>
                </a:solidFill>
                <a:latin typeface="Verdana"/>
                <a:cs typeface="Verdana"/>
              </a:rPr>
              <a:t>asscssmcnЧ</a:t>
            </a:r>
            <a:r>
              <a:rPr sz="2400" b="1" i="1" spc="-204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2400" b="1" i="1" spc="-355" dirty="0">
                <a:solidFill>
                  <a:srgbClr val="0F172A"/>
                </a:solidFill>
                <a:latin typeface="Verdana"/>
                <a:cs typeface="Verdana"/>
              </a:rPr>
              <a:t>ofi</a:t>
            </a:r>
            <a:r>
              <a:rPr sz="2400" b="1" i="1" spc="-204" dirty="0">
                <a:solidFill>
                  <a:srgbClr val="0F172A"/>
                </a:solidFill>
                <a:latin typeface="Verdana"/>
                <a:cs typeface="Verdana"/>
              </a:rPr>
              <a:t> </a:t>
            </a:r>
            <a:r>
              <a:rPr sz="2400" b="1" i="1" spc="-145" dirty="0">
                <a:solidFill>
                  <a:srgbClr val="0F172A"/>
                </a:solidFill>
                <a:latin typeface="Verdana"/>
                <a:cs typeface="Verdana"/>
              </a:rPr>
              <a:t>lcarning</a:t>
            </a:r>
            <a:r>
              <a:rPr sz="2400" spc="-145" dirty="0">
                <a:solidFill>
                  <a:srgbClr val="0F172A"/>
                </a:solidFill>
                <a:latin typeface="Tahoma"/>
                <a:cs typeface="Tahoma"/>
              </a:rPr>
              <a:t>.</a:t>
            </a:r>
            <a:r>
              <a:rPr sz="2400" spc="-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0F172A"/>
                </a:solidFill>
                <a:latin typeface="Tahoma"/>
                <a:cs typeface="Tahoma"/>
              </a:rPr>
              <a:t>Pada </a:t>
            </a:r>
            <a:r>
              <a:rPr sz="2400" spc="250" dirty="0">
                <a:solidFill>
                  <a:srgbClr val="0F172A"/>
                </a:solidFill>
                <a:latin typeface="Tahoma"/>
                <a:cs typeface="Tahoma"/>
              </a:rPr>
              <a:t>PM</a:t>
            </a:r>
            <a:r>
              <a:rPr sz="2400" spc="-6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F172A"/>
                </a:solidFill>
                <a:latin typeface="Tahoma"/>
                <a:cs typeface="Tahoma"/>
              </a:rPr>
              <a:t>menekankan</a:t>
            </a:r>
            <a:r>
              <a:rPr sz="2400" spc="-6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0F172A"/>
                </a:solidFill>
                <a:latin typeface="Tahoma"/>
                <a:cs typeface="Tahoma"/>
              </a:rPr>
              <a:t>pentingnya</a:t>
            </a:r>
            <a:r>
              <a:rPr sz="2400" spc="-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0F172A"/>
                </a:solidFill>
                <a:latin typeface="Tahoma"/>
                <a:cs typeface="Tahoma"/>
              </a:rPr>
              <a:t>umpan</a:t>
            </a:r>
            <a:r>
              <a:rPr sz="2400" b="1" spc="-1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0F172A"/>
                </a:solidFill>
                <a:latin typeface="Tahoma"/>
                <a:cs typeface="Tahoma"/>
              </a:rPr>
              <a:t>balik</a:t>
            </a:r>
            <a:r>
              <a:rPr sz="2400" b="1" spc="-1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0F172A"/>
                </a:solidFill>
                <a:latin typeface="Tahoma"/>
                <a:cs typeface="Tahoma"/>
              </a:rPr>
              <a:t>dan</a:t>
            </a:r>
            <a:r>
              <a:rPr sz="2400" b="1" spc="-125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F172A"/>
                </a:solidFill>
                <a:latin typeface="Tahoma"/>
                <a:cs typeface="Tahoma"/>
              </a:rPr>
              <a:t>asesmen</a:t>
            </a:r>
            <a:r>
              <a:rPr sz="2400" b="1" spc="-120" dirty="0">
                <a:solidFill>
                  <a:srgbClr val="0F172A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F172A"/>
                </a:solidFill>
                <a:latin typeface="Tahoma"/>
                <a:cs typeface="Tahoma"/>
              </a:rPr>
              <a:t>autentik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3274</Words>
  <Application>Microsoft Office PowerPoint</Application>
  <PresentationFormat>Custom</PresentationFormat>
  <Paragraphs>388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Implementasi Pembelajaran Mendalam</vt:lpstr>
      <vt:lpstr>PowerPoint Presentation</vt:lpstr>
      <vt:lpstr>PowerPoint Presentation</vt:lpstr>
      <vt:lpstr>Implementasi Pembelajaran Mendalam</vt:lpstr>
      <vt:lpstr>Perencanaan Pembelajaran Mendalam</vt:lpstr>
      <vt:lpstr>PowerPoint Presentation</vt:lpstr>
      <vt:lpstr>PowerPoint Presentation</vt:lpstr>
      <vt:lpstr>Pelaksanaan Pembelajaran Mendalam</vt:lpstr>
      <vt:lpstr>Pelaksanaan Pembelajaran Mendalam</vt:lpstr>
      <vt:lpstr>Contoh Pelaksanaan PM pada Mata Pelajaran</vt:lpstr>
      <vt:lpstr>Contoh Pelaksanaan PM pada Mata Pelajaran</vt:lpstr>
      <vt:lpstr>Contoh Pelaksanaan Pembelajaran Mendalam Keterkaitan Pengalaman Belajar, Prinsip Pembelajaran, dan adaptasi Model Pembelajaran Inkuiri</vt:lpstr>
      <vt:lpstr>Contoh Pelaksanaan Pembelajaran Mendalam Keterkaitan Pengalaman Belajar, Prinsip Pembelajaran, dan adaptasi Model Pembelajaran Inkuiri</vt:lpstr>
      <vt:lpstr>Contoh Pembelajaran Mendalam</vt:lpstr>
      <vt:lpstr>Contoh Pembelajaran Mendalam</vt:lpstr>
      <vt:lpstr>Contoh Pembelajaran Mendalam</vt:lpstr>
      <vt:lpstr>Contoh Pembelajaran Mendalam</vt:lpstr>
      <vt:lpstr>Contoh Pembelajaran Mendalam</vt:lpstr>
      <vt:lpstr>Contoh Pembelajaran Mendalam</vt:lpstr>
      <vt:lpstr>Contoh Implementasi dalam Pembelajaran Mendalam pada SMK/MAK</vt:lpstr>
      <vt:lpstr>Prinsip Asesmen Pembelajaran Mendalam</vt:lpstr>
      <vt:lpstr>Penutup</vt:lpstr>
      <vt:lpstr>Pembelajaran Mendalam Menuju Pendidikan Bermutu untuk Semua</vt:lpstr>
      <vt:lpstr>Tim Pengembangan Pembelajaran Mendalam (TPPM)</vt:lpstr>
      <vt:lpstr>Kementerian Pendidikan Dasar dan Menengah Republik Indonesia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Pembelajaran Mendalam</dc:title>
  <cp:lastModifiedBy>LENOVO</cp:lastModifiedBy>
  <cp:revision>2</cp:revision>
  <dcterms:created xsi:type="dcterms:W3CDTF">2025-09-18T02:39:54Z</dcterms:created>
  <dcterms:modified xsi:type="dcterms:W3CDTF">2025-09-18T02:57:23Z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2025-09-18T00:00:00Z</vt:filetime>
  </property>
  <property fmtid="{D5CDD505-2E9C-101B-9397-08002B2CF9AE}" pid="3" name="Creator">
    <vt:lpwstr>Google</vt:lpwstr>
  </property>
  <property fmtid="{D5CDD505-2E9C-101B-9397-08002B2CF9AE}" pid="4" name="LastSaved">
    <vt:filetime>2025-09-18T00:00:00Z</vt:filetime>
  </property>
</Properties>
</file>